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notesMasterIdLst>
    <p:notesMasterId r:id="rId27"/>
  </p:notesMasterIdLst>
  <p:handoutMasterIdLst>
    <p:handoutMasterId r:id="rId28"/>
  </p:handoutMasterIdLst>
  <p:sldIdLst>
    <p:sldId id="256" r:id="rId2"/>
    <p:sldId id="454" r:id="rId3"/>
    <p:sldId id="541" r:id="rId4"/>
    <p:sldId id="486" r:id="rId5"/>
    <p:sldId id="483" r:id="rId6"/>
    <p:sldId id="455" r:id="rId7"/>
    <p:sldId id="527" r:id="rId8"/>
    <p:sldId id="525" r:id="rId9"/>
    <p:sldId id="526" r:id="rId10"/>
    <p:sldId id="528" r:id="rId11"/>
    <p:sldId id="460" r:id="rId12"/>
    <p:sldId id="498" r:id="rId13"/>
    <p:sldId id="534" r:id="rId14"/>
    <p:sldId id="535" r:id="rId15"/>
    <p:sldId id="533" r:id="rId16"/>
    <p:sldId id="538" r:id="rId17"/>
    <p:sldId id="539" r:id="rId18"/>
    <p:sldId id="540" r:id="rId19"/>
    <p:sldId id="544" r:id="rId20"/>
    <p:sldId id="546" r:id="rId21"/>
    <p:sldId id="545" r:id="rId22"/>
    <p:sldId id="542" r:id="rId23"/>
    <p:sldId id="543" r:id="rId24"/>
    <p:sldId id="284" r:id="rId25"/>
    <p:sldId id="548" r:id="rId26"/>
  </p:sldIdLst>
  <p:sldSz cx="12192000" cy="685800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838"/>
    <a:srgbClr val="0000CC"/>
    <a:srgbClr val="009644"/>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87" autoAdjust="0"/>
    <p:restoredTop sz="96374" autoAdjust="0"/>
  </p:normalViewPr>
  <p:slideViewPr>
    <p:cSldViewPr snapToGrid="0">
      <p:cViewPr varScale="1">
        <p:scale>
          <a:sx n="107" d="100"/>
          <a:sy n="107" d="100"/>
        </p:scale>
        <p:origin x="60" y="312"/>
      </p:cViewPr>
      <p:guideLst/>
    </p:cSldViewPr>
  </p:slideViewPr>
  <p:notesTextViewPr>
    <p:cViewPr>
      <p:scale>
        <a:sx n="100" d="100"/>
        <a:sy n="100" d="100"/>
      </p:scale>
      <p:origin x="0" y="0"/>
    </p:cViewPr>
  </p:notesTextViewPr>
  <p:notesViewPr>
    <p:cSldViewPr snapToGrid="0">
      <p:cViewPr varScale="1">
        <p:scale>
          <a:sx n="87" d="100"/>
          <a:sy n="87" d="100"/>
        </p:scale>
        <p:origin x="302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5427"/>
          </a:xfrm>
          <a:prstGeom prst="rect">
            <a:avLst/>
          </a:prstGeom>
        </p:spPr>
        <p:txBody>
          <a:bodyPr vert="horz" lIns="91440" tIns="45720" rIns="91440" bIns="45720" rtlCol="0"/>
          <a:lstStyle>
            <a:lvl1pPr algn="r">
              <a:defRPr sz="1200"/>
            </a:lvl1pPr>
          </a:lstStyle>
          <a:p>
            <a:fld id="{2A1075C3-0689-4516-A142-6E92F4DF02ED}" type="datetimeFigureOut">
              <a:rPr lang="zh-CN" altLang="en-US" smtClean="0"/>
              <a:t>2022/9/23</a:t>
            </a:fld>
            <a:endParaRPr lang="zh-CN" altLang="en-US"/>
          </a:p>
        </p:txBody>
      </p:sp>
      <p:sp>
        <p:nvSpPr>
          <p:cNvPr id="4" name="页脚占位符 3"/>
          <p:cNvSpPr>
            <a:spLocks noGrp="1"/>
          </p:cNvSpPr>
          <p:nvPr>
            <p:ph type="ftr" sz="quarter" idx="2"/>
          </p:nvPr>
        </p:nvSpPr>
        <p:spPr>
          <a:xfrm>
            <a:off x="0" y="9378824"/>
            <a:ext cx="2945659" cy="49542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378824"/>
            <a:ext cx="2945659" cy="495426"/>
          </a:xfrm>
          <a:prstGeom prst="rect">
            <a:avLst/>
          </a:prstGeom>
        </p:spPr>
        <p:txBody>
          <a:bodyPr vert="horz" lIns="91440" tIns="45720" rIns="91440" bIns="45720" rtlCol="0" anchor="b"/>
          <a:lstStyle>
            <a:lvl1pPr algn="r">
              <a:defRPr sz="1200"/>
            </a:lvl1pPr>
          </a:lstStyle>
          <a:p>
            <a:fld id="{FE6C63C8-D1C0-457B-8FC3-55FAC361474E}" type="slidenum">
              <a:rPr lang="zh-CN" altLang="en-US" smtClean="0"/>
              <a:t>‹#›</a:t>
            </a:fld>
            <a:endParaRPr lang="zh-CN" altLang="en-US"/>
          </a:p>
        </p:txBody>
      </p:sp>
    </p:spTree>
    <p:extLst>
      <p:ext uri="{BB962C8B-B14F-4D97-AF65-F5344CB8AC3E}">
        <p14:creationId xmlns:p14="http://schemas.microsoft.com/office/powerpoint/2010/main" val="24909358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99EBD43B-DDED-4DE0-8732-6198CA9F4A00}"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FF970E55-64F1-43E0-A3BE-4A133565011C}" type="slidenum">
              <a:rPr lang="zh-CN" altLang="en-US" smtClean="0"/>
              <a:t>‹#›</a:t>
            </a:fld>
            <a:endParaRPr lang="zh-CN" altLang="en-US"/>
          </a:p>
        </p:txBody>
      </p:sp>
    </p:spTree>
    <p:extLst>
      <p:ext uri="{BB962C8B-B14F-4D97-AF65-F5344CB8AC3E}">
        <p14:creationId xmlns:p14="http://schemas.microsoft.com/office/powerpoint/2010/main" val="8840319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各位老师，大家好！我彭良瑞老师的博士生闫睿劼，我的开题题目是基于时空信息建模的文字识别方法研究及其应用。</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a:t>
            </a:fld>
            <a:endParaRPr lang="zh-CN" altLang="en-US"/>
          </a:p>
        </p:txBody>
      </p:sp>
    </p:spTree>
    <p:extLst>
      <p:ext uri="{BB962C8B-B14F-4D97-AF65-F5344CB8AC3E}">
        <p14:creationId xmlns:p14="http://schemas.microsoft.com/office/powerpoint/2010/main" val="312486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10</a:t>
            </a:fld>
            <a:endParaRPr lang="zh-CN" altLang="en-US"/>
          </a:p>
        </p:txBody>
      </p:sp>
    </p:spTree>
    <p:extLst>
      <p:ext uri="{BB962C8B-B14F-4D97-AF65-F5344CB8AC3E}">
        <p14:creationId xmlns:p14="http://schemas.microsoft.com/office/powerpoint/2010/main" val="119305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11</a:t>
            </a:fld>
            <a:endParaRPr lang="zh-CN" altLang="en-US"/>
          </a:p>
        </p:txBody>
      </p:sp>
    </p:spTree>
    <p:extLst>
      <p:ext uri="{BB962C8B-B14F-4D97-AF65-F5344CB8AC3E}">
        <p14:creationId xmlns:p14="http://schemas.microsoft.com/office/powerpoint/2010/main" val="155408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12</a:t>
            </a:fld>
            <a:endParaRPr lang="zh-CN" altLang="en-US"/>
          </a:p>
        </p:txBody>
      </p:sp>
    </p:spTree>
    <p:extLst>
      <p:ext uri="{BB962C8B-B14F-4D97-AF65-F5344CB8AC3E}">
        <p14:creationId xmlns:p14="http://schemas.microsoft.com/office/powerpoint/2010/main" val="261036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13</a:t>
            </a:fld>
            <a:endParaRPr lang="zh-CN" altLang="en-US"/>
          </a:p>
        </p:txBody>
      </p:sp>
    </p:spTree>
    <p:extLst>
      <p:ext uri="{BB962C8B-B14F-4D97-AF65-F5344CB8AC3E}">
        <p14:creationId xmlns:p14="http://schemas.microsoft.com/office/powerpoint/2010/main" val="384072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14</a:t>
            </a:fld>
            <a:endParaRPr lang="zh-CN" altLang="en-US"/>
          </a:p>
        </p:txBody>
      </p:sp>
    </p:spTree>
    <p:extLst>
      <p:ext uri="{BB962C8B-B14F-4D97-AF65-F5344CB8AC3E}">
        <p14:creationId xmlns:p14="http://schemas.microsoft.com/office/powerpoint/2010/main" val="9234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15</a:t>
            </a:fld>
            <a:endParaRPr lang="zh-CN" altLang="en-US"/>
          </a:p>
        </p:txBody>
      </p:sp>
    </p:spTree>
    <p:extLst>
      <p:ext uri="{BB962C8B-B14F-4D97-AF65-F5344CB8AC3E}">
        <p14:creationId xmlns:p14="http://schemas.microsoft.com/office/powerpoint/2010/main" val="185835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16</a:t>
            </a:fld>
            <a:endParaRPr lang="zh-CN" altLang="en-US"/>
          </a:p>
        </p:txBody>
      </p:sp>
    </p:spTree>
    <p:extLst>
      <p:ext uri="{BB962C8B-B14F-4D97-AF65-F5344CB8AC3E}">
        <p14:creationId xmlns:p14="http://schemas.microsoft.com/office/powerpoint/2010/main" val="388945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17</a:t>
            </a:fld>
            <a:endParaRPr lang="zh-CN" altLang="en-US"/>
          </a:p>
        </p:txBody>
      </p:sp>
    </p:spTree>
    <p:extLst>
      <p:ext uri="{BB962C8B-B14F-4D97-AF65-F5344CB8AC3E}">
        <p14:creationId xmlns:p14="http://schemas.microsoft.com/office/powerpoint/2010/main" val="236630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18</a:t>
            </a:fld>
            <a:endParaRPr lang="zh-CN" altLang="en-US"/>
          </a:p>
        </p:txBody>
      </p:sp>
    </p:spTree>
    <p:extLst>
      <p:ext uri="{BB962C8B-B14F-4D97-AF65-F5344CB8AC3E}">
        <p14:creationId xmlns:p14="http://schemas.microsoft.com/office/powerpoint/2010/main" val="1470506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19</a:t>
            </a:fld>
            <a:endParaRPr lang="zh-CN" altLang="en-US"/>
          </a:p>
        </p:txBody>
      </p:sp>
    </p:spTree>
    <p:extLst>
      <p:ext uri="{BB962C8B-B14F-4D97-AF65-F5344CB8AC3E}">
        <p14:creationId xmlns:p14="http://schemas.microsoft.com/office/powerpoint/2010/main" val="37727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首先是研究背景和意义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a:t>
            </a:fld>
            <a:endParaRPr lang="zh-CN" altLang="en-US"/>
          </a:p>
        </p:txBody>
      </p:sp>
    </p:spTree>
    <p:extLst>
      <p:ext uri="{BB962C8B-B14F-4D97-AF65-F5344CB8AC3E}">
        <p14:creationId xmlns:p14="http://schemas.microsoft.com/office/powerpoint/2010/main" val="3979231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20</a:t>
            </a:fld>
            <a:endParaRPr lang="zh-CN" altLang="en-US"/>
          </a:p>
        </p:txBody>
      </p:sp>
    </p:spTree>
    <p:extLst>
      <p:ext uri="{BB962C8B-B14F-4D97-AF65-F5344CB8AC3E}">
        <p14:creationId xmlns:p14="http://schemas.microsoft.com/office/powerpoint/2010/main" val="2883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21</a:t>
            </a:fld>
            <a:endParaRPr lang="zh-CN" altLang="en-US"/>
          </a:p>
        </p:txBody>
      </p:sp>
    </p:spTree>
    <p:extLst>
      <p:ext uri="{BB962C8B-B14F-4D97-AF65-F5344CB8AC3E}">
        <p14:creationId xmlns:p14="http://schemas.microsoft.com/office/powerpoint/2010/main" val="406358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22</a:t>
            </a:fld>
            <a:endParaRPr lang="zh-CN" altLang="en-US"/>
          </a:p>
        </p:txBody>
      </p:sp>
    </p:spTree>
    <p:extLst>
      <p:ext uri="{BB962C8B-B14F-4D97-AF65-F5344CB8AC3E}">
        <p14:creationId xmlns:p14="http://schemas.microsoft.com/office/powerpoint/2010/main" val="328563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23</a:t>
            </a:fld>
            <a:endParaRPr lang="zh-CN" altLang="en-US"/>
          </a:p>
        </p:txBody>
      </p:sp>
    </p:spTree>
    <p:extLst>
      <p:ext uri="{BB962C8B-B14F-4D97-AF65-F5344CB8AC3E}">
        <p14:creationId xmlns:p14="http://schemas.microsoft.com/office/powerpoint/2010/main" val="3079298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以上是我的报告内容，欢迎各位老师批评指正</a:t>
            </a:r>
            <a:endParaRPr lang="zh-CN" altLang="zh-CN" dirty="0"/>
          </a:p>
        </p:txBody>
      </p:sp>
      <p:sp>
        <p:nvSpPr>
          <p:cNvPr id="5" name="灯片编号占位符 4"/>
          <p:cNvSpPr>
            <a:spLocks noGrp="1"/>
          </p:cNvSpPr>
          <p:nvPr>
            <p:ph type="sldNum" sz="quarter" idx="10"/>
          </p:nvPr>
        </p:nvSpPr>
        <p:spPr/>
        <p:txBody>
          <a:bodyPr/>
          <a:lstStyle/>
          <a:p>
            <a:fld id="{FF970E55-64F1-43E0-A3BE-4A133565011C}" type="slidenum">
              <a:rPr lang="zh-CN" altLang="en-US" smtClean="0"/>
              <a:t>24</a:t>
            </a:fld>
            <a:endParaRPr lang="zh-CN" altLang="en-US"/>
          </a:p>
        </p:txBody>
      </p:sp>
    </p:spTree>
    <p:extLst>
      <p:ext uri="{BB962C8B-B14F-4D97-AF65-F5344CB8AC3E}">
        <p14:creationId xmlns:p14="http://schemas.microsoft.com/office/powerpoint/2010/main" val="128403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25</a:t>
            </a:fld>
            <a:endParaRPr lang="zh-CN" altLang="en-US"/>
          </a:p>
        </p:txBody>
      </p:sp>
    </p:spTree>
    <p:extLst>
      <p:ext uri="{BB962C8B-B14F-4D97-AF65-F5344CB8AC3E}">
        <p14:creationId xmlns:p14="http://schemas.microsoft.com/office/powerpoint/2010/main" val="162696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首先是研究背景和意义，三维动态目标感知技术在</a:t>
            </a:r>
            <a:r>
              <a:rPr lang="zh-CN" altLang="en-US" kern="0" dirty="0">
                <a:solidFill>
                  <a:srgbClr val="000000"/>
                </a:solidFill>
              </a:rPr>
              <a:t>自动驾驶汽车、机器人等应用场景中具有重要意义</a:t>
            </a:r>
            <a:r>
              <a:rPr lang="zh-CN" altLang="en-US" sz="1200" kern="1200" dirty="0">
                <a:solidFill>
                  <a:schemeClr val="tx1"/>
                </a:solidFill>
                <a:effectLst/>
                <a:latin typeface="+mn-lt"/>
                <a:ea typeface="+mn-ea"/>
                <a:cs typeface="+mn-cs"/>
              </a:rPr>
              <a:t>。三维目标感知包括目标检测、分类、跟踪、语义分割等等。三维场景感知通常包括多种传感器，不同传感器具有一定的互补性。其中由于摄像头有丰富的纹理信息，激光雷达有准确的深度信息，这两者在现在的研究更为广泛。</a:t>
            </a:r>
            <a:endParaRPr lang="en-US" altLang="zh-CN" kern="0" dirty="0">
              <a:solidFill>
                <a:srgbClr val="000000"/>
              </a:solidFill>
            </a:endParaRPr>
          </a:p>
        </p:txBody>
      </p:sp>
      <p:sp>
        <p:nvSpPr>
          <p:cNvPr id="5" name="灯片编号占位符 4"/>
          <p:cNvSpPr>
            <a:spLocks noGrp="1"/>
          </p:cNvSpPr>
          <p:nvPr>
            <p:ph type="sldNum" sz="quarter" idx="10"/>
          </p:nvPr>
        </p:nvSpPr>
        <p:spPr/>
        <p:txBody>
          <a:bodyPr/>
          <a:lstStyle/>
          <a:p>
            <a:fld id="{FF970E55-64F1-43E0-A3BE-4A133565011C}" type="slidenum">
              <a:rPr lang="zh-CN" altLang="en-US" smtClean="0"/>
              <a:t>3</a:t>
            </a:fld>
            <a:endParaRPr lang="zh-CN" altLang="en-US"/>
          </a:p>
        </p:txBody>
      </p:sp>
    </p:spTree>
    <p:extLst>
      <p:ext uri="{BB962C8B-B14F-4D97-AF65-F5344CB8AC3E}">
        <p14:creationId xmlns:p14="http://schemas.microsoft.com/office/powerpoint/2010/main" val="160029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我们的研究将包括拍摄图像和视频中的文字，主要在手写文字和场景文字识别任务上进行</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涉及到多个</a:t>
            </a:r>
            <a:r>
              <a:rPr lang="zh-CN" altLang="en-US" sz="1200" kern="1200" dirty="0">
                <a:solidFill>
                  <a:schemeClr val="tx1"/>
                </a:solidFill>
                <a:effectLst/>
                <a:latin typeface="+mn-lt"/>
                <a:ea typeface="+mn-ea"/>
                <a:cs typeface="+mn-cs"/>
              </a:rPr>
              <a:t>语种</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中文、英文、法文、阿拉伯文</a:t>
            </a:r>
            <a:r>
              <a:rPr lang="zh-CN" altLang="en-US" sz="1200" kern="1200" dirty="0">
                <a:solidFill>
                  <a:schemeClr val="tx1"/>
                </a:solidFill>
                <a:effectLst/>
                <a:latin typeface="+mn-lt"/>
                <a:ea typeface="+mn-ea"/>
                <a:cs typeface="+mn-cs"/>
              </a:rPr>
              <a:t>，涉及规则文字和不规则文字</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此外我们也在语音识别任务上验证了方法对其他序列建模任务的适应能力。</a:t>
            </a:r>
            <a:r>
              <a:rPr lang="zh-CN" altLang="zh-CN" sz="1200" kern="1200" dirty="0">
                <a:solidFill>
                  <a:schemeClr val="tx1"/>
                </a:solidFill>
                <a:effectLst/>
                <a:latin typeface="+mn-lt"/>
                <a:ea typeface="+mn-ea"/>
                <a:cs typeface="+mn-cs"/>
              </a:rPr>
              <a:t>值得一提的是我们自己合成了一个大规模中文多方向文字数据集</a:t>
            </a:r>
            <a:r>
              <a:rPr lang="en-US" altLang="zh-CN" sz="1200" kern="1200" dirty="0" err="1">
                <a:solidFill>
                  <a:schemeClr val="tx1"/>
                </a:solidFill>
                <a:effectLst/>
                <a:latin typeface="+mn-lt"/>
                <a:ea typeface="+mn-ea"/>
                <a:cs typeface="+mn-cs"/>
              </a:rPr>
              <a:t>SynthChinese</a:t>
            </a:r>
            <a:r>
              <a:rPr lang="zh-CN" altLang="zh-CN" sz="1200" kern="1200" dirty="0">
                <a:solidFill>
                  <a:schemeClr val="tx1"/>
                </a:solidFill>
                <a:effectLst/>
                <a:latin typeface="+mn-lt"/>
                <a:ea typeface="+mn-ea"/>
                <a:cs typeface="+mn-cs"/>
              </a:rPr>
              <a:t>，这是因为东亚文种的多方向文字是一个非常常见但是在近年来被学术界所忽略的问题，此前也没有这样一个包含多方向文字的</a:t>
            </a:r>
            <a:r>
              <a:rPr lang="zh-CN" altLang="en-US" sz="1200" kern="1200" dirty="0">
                <a:solidFill>
                  <a:schemeClr val="tx1"/>
                </a:solidFill>
                <a:effectLst/>
                <a:latin typeface="+mn-lt"/>
                <a:ea typeface="+mn-ea"/>
                <a:cs typeface="+mn-cs"/>
              </a:rPr>
              <a:t>大规模</a:t>
            </a:r>
            <a:r>
              <a:rPr lang="zh-CN" altLang="zh-CN" sz="1200" kern="1200" dirty="0">
                <a:solidFill>
                  <a:schemeClr val="tx1"/>
                </a:solidFill>
                <a:effectLst/>
                <a:latin typeface="+mn-lt"/>
                <a:ea typeface="+mn-ea"/>
                <a:cs typeface="+mn-cs"/>
              </a:rPr>
              <a:t>中文合成数据集，因此我们就自己做了这件事</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4</a:t>
            </a:fld>
            <a:endParaRPr lang="zh-CN" altLang="en-US"/>
          </a:p>
        </p:txBody>
      </p:sp>
    </p:spTree>
    <p:extLst>
      <p:ext uri="{BB962C8B-B14F-4D97-AF65-F5344CB8AC3E}">
        <p14:creationId xmlns:p14="http://schemas.microsoft.com/office/powerpoint/2010/main" val="1522511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r>
              <a:rPr lang="zh-CN" altLang="en-US" dirty="0"/>
              <a:t>我们下面的实验中将采用基于编辑距离的字符错误率和词错误率，以及单词识别率作为方法的评价指标</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5</a:t>
            </a:fld>
            <a:endParaRPr lang="zh-CN" altLang="en-US"/>
          </a:p>
        </p:txBody>
      </p:sp>
    </p:spTree>
    <p:extLst>
      <p:ext uri="{BB962C8B-B14F-4D97-AF65-F5344CB8AC3E}">
        <p14:creationId xmlns:p14="http://schemas.microsoft.com/office/powerpoint/2010/main" val="36072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严格来说，端到端的文字识别包括文字分割或检测，以及识别两个过程，其中文本行识别是关键技术之一，也是我们的论文研究重点。通常，文</a:t>
            </a:r>
            <a:r>
              <a:rPr lang="zh-CN" altLang="en-US" sz="1200" kern="1200" dirty="0">
                <a:solidFill>
                  <a:schemeClr val="tx1"/>
                </a:solidFill>
                <a:effectLst/>
                <a:latin typeface="+mn-lt"/>
                <a:ea typeface="+mn-ea"/>
                <a:cs typeface="+mn-cs"/>
              </a:rPr>
              <a:t>本行</a:t>
            </a:r>
            <a:r>
              <a:rPr lang="zh-CN" altLang="zh-CN" sz="1200" kern="1200" dirty="0">
                <a:solidFill>
                  <a:schemeClr val="tx1"/>
                </a:solidFill>
                <a:effectLst/>
                <a:latin typeface="+mn-lt"/>
                <a:ea typeface="+mn-ea"/>
                <a:cs typeface="+mn-cs"/>
              </a:rPr>
              <a:t>识别方法可以划分为基于分割的方法和基于序列建模的方法两大类。</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6</a:t>
            </a:fld>
            <a:endParaRPr lang="zh-CN" altLang="en-US"/>
          </a:p>
        </p:txBody>
      </p:sp>
    </p:spTree>
    <p:extLst>
      <p:ext uri="{BB962C8B-B14F-4D97-AF65-F5344CB8AC3E}">
        <p14:creationId xmlns:p14="http://schemas.microsoft.com/office/powerpoint/2010/main" val="318511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7</a:t>
            </a:fld>
            <a:endParaRPr lang="zh-CN" altLang="en-US"/>
          </a:p>
        </p:txBody>
      </p:sp>
    </p:spTree>
    <p:extLst>
      <p:ext uri="{BB962C8B-B14F-4D97-AF65-F5344CB8AC3E}">
        <p14:creationId xmlns:p14="http://schemas.microsoft.com/office/powerpoint/2010/main" val="188562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8</a:t>
            </a:fld>
            <a:endParaRPr lang="zh-CN" altLang="en-US"/>
          </a:p>
        </p:txBody>
      </p:sp>
    </p:spTree>
    <p:extLst>
      <p:ext uri="{BB962C8B-B14F-4D97-AF65-F5344CB8AC3E}">
        <p14:creationId xmlns:p14="http://schemas.microsoft.com/office/powerpoint/2010/main" val="58617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6563" y="1233488"/>
            <a:ext cx="5924550" cy="33337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9</a:t>
            </a:fld>
            <a:endParaRPr lang="zh-CN" altLang="en-US"/>
          </a:p>
        </p:txBody>
      </p:sp>
    </p:spTree>
    <p:extLst>
      <p:ext uri="{BB962C8B-B14F-4D97-AF65-F5344CB8AC3E}">
        <p14:creationId xmlns:p14="http://schemas.microsoft.com/office/powerpoint/2010/main" val="291599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9244584-951E-4CCE-BBB5-798DCCE7A520}" type="datetime1">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7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F59916C-524C-4684-86D1-47BB68F0F4EF}"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6900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ACFD60B-9B15-4C07-A8C0-CD20D8F22322}"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506252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53799" y="192662"/>
            <a:ext cx="10058400" cy="1450757"/>
          </a:xfrm>
        </p:spPr>
        <p:txBody>
          <a:bodyPr/>
          <a:lstStyle>
            <a:lvl1pPr>
              <a:defRPr>
                <a:solidFill>
                  <a:schemeClr val="accent2"/>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61403" y="103130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marL="808020" indent="-342900">
              <a:buFont typeface="Wingdings" panose="05000000000000000000" pitchFamily="2" charset="2"/>
              <a:buChar char="l"/>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endParaRPr lang="en-US" altLang="zh-CN" dirty="0"/>
          </a:p>
          <a:p>
            <a:pPr lvl="1"/>
            <a:r>
              <a:rPr lang="zh-CN" altLang="en-US" dirty="0"/>
              <a:t>第二级</a:t>
            </a:r>
            <a:endParaRPr lang="en-US" altLang="zh-CN" dirty="0"/>
          </a:p>
          <a:p>
            <a:pPr lvl="3"/>
            <a:r>
              <a:rPr lang="zh-CN" altLang="en-US" dirty="0"/>
              <a:t>第三级</a:t>
            </a:r>
            <a:endParaRPr lang="en-US" altLang="zh-CN" dirty="0"/>
          </a:p>
          <a:p>
            <a:pPr lvl="2"/>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B3C7EA8C-2B35-4651-B24A-B7B7C5604BD8}" type="datetime1">
              <a:rPr lang="zh-CN" altLang="en-US" smtClean="0"/>
              <a:t>2022/9/23</a:t>
            </a:fld>
            <a:endParaRPr lang="zh-CN" altLang="en-US"/>
          </a:p>
        </p:txBody>
      </p:sp>
      <p:sp>
        <p:nvSpPr>
          <p:cNvPr id="5" name="Footer Placeholder 4"/>
          <p:cNvSpPr>
            <a:spLocks noGrp="1"/>
          </p:cNvSpPr>
          <p:nvPr>
            <p:ph type="ftr" sz="quarter" idx="11"/>
          </p:nvPr>
        </p:nvSpPr>
        <p:spPr>
          <a:xfrm>
            <a:off x="3686186" y="6459787"/>
            <a:ext cx="4822804" cy="365125"/>
          </a:xfrm>
          <a:prstGeom prst="rect">
            <a:avLst/>
          </a:prstGeom>
        </p:spPr>
        <p:txBody>
          <a:bodyPr/>
          <a:lstStyle/>
          <a:p>
            <a:endParaRPr lang="zh-CN" altLang="en-US" dirty="0"/>
          </a:p>
        </p:txBody>
      </p:sp>
      <p:sp>
        <p:nvSpPr>
          <p:cNvPr id="7" name="Content Placeholder 2"/>
          <p:cNvSpPr>
            <a:spLocks noGrp="1"/>
          </p:cNvSpPr>
          <p:nvPr>
            <p:ph idx="13"/>
          </p:nvPr>
        </p:nvSpPr>
        <p:spPr>
          <a:xfrm>
            <a:off x="461403" y="278054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p>
          <a:p>
            <a:pPr lvl="1"/>
            <a:r>
              <a:rPr lang="zh-CN" altLang="en-US" dirty="0"/>
              <a:t>第二级</a:t>
            </a:r>
            <a:endParaRPr lang="en-US" altLang="zh-CN" dirty="0"/>
          </a:p>
          <a:p>
            <a:pPr lvl="3"/>
            <a:r>
              <a:rPr lang="zh-CN" altLang="en-US" dirty="0"/>
              <a:t>第三级</a:t>
            </a:r>
            <a:endParaRPr lang="en-US" dirty="0"/>
          </a:p>
        </p:txBody>
      </p:sp>
      <p:sp>
        <p:nvSpPr>
          <p:cNvPr id="8" name="Content Placeholder 2"/>
          <p:cNvSpPr>
            <a:spLocks noGrp="1"/>
          </p:cNvSpPr>
          <p:nvPr>
            <p:ph idx="14"/>
          </p:nvPr>
        </p:nvSpPr>
        <p:spPr>
          <a:xfrm>
            <a:off x="461403" y="452978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p>
          <a:p>
            <a:pPr lvl="1"/>
            <a:r>
              <a:rPr lang="zh-CN" altLang="en-US" dirty="0"/>
              <a:t>第二级</a:t>
            </a:r>
            <a:endParaRPr lang="en-US" altLang="zh-CN" dirty="0"/>
          </a:p>
          <a:p>
            <a:pPr lvl="3"/>
            <a:r>
              <a:rPr lang="zh-CN" altLang="en-US" dirty="0"/>
              <a:t>第三级</a:t>
            </a:r>
            <a:endParaRPr lang="en-US" dirty="0"/>
          </a:p>
        </p:txBody>
      </p:sp>
      <p:sp>
        <p:nvSpPr>
          <p:cNvPr id="11" name="Slide Number Placeholder 5">
            <a:extLst>
              <a:ext uri="{FF2B5EF4-FFF2-40B4-BE49-F238E27FC236}">
                <a16:creationId xmlns:a16="http://schemas.microsoft.com/office/drawing/2014/main" id="{84ED38A9-81DC-4491-BD91-7B7F29E76E87}"/>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05389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40812-7B67-4B58-8598-B4803B88E965}" type="datetime1">
              <a:rPr lang="zh-CN" altLang="en-US" smtClean="0">
                <a:solidFill>
                  <a:prstClr val="black">
                    <a:tint val="75000"/>
                  </a:prstClr>
                </a:solidFill>
              </a:rPr>
              <a:t>2022/9/23</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77187EC-3B4A-46D6-89D4-9F5D84B7A1DB}"/>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033965671"/>
      </p:ext>
    </p:extLst>
  </p:cSld>
  <p:clrMapOvr>
    <a:masterClrMapping/>
  </p:clrMapOvr>
  <p:transition>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833441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3277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D24E773-94B3-41D9-ABAF-5712528C4261}"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16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163C44A-88A4-47DB-8789-784AD38D2767}" type="datetime1">
              <a:rPr lang="zh-CN" altLang="en-US" smtClean="0"/>
              <a:t>2022/9/23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26464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35B69CD-ABE0-42F1-AD53-F2149F32C18D}" type="datetime1">
              <a:rPr lang="zh-CN" altLang="en-US" smtClean="0"/>
              <a:t>2022/9/23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9344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C592C62-F042-47BE-8980-414509CFC2B2}" type="datetime1">
              <a:rPr lang="zh-CN" altLang="en-US" smtClean="0"/>
              <a:t>2022/9/23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0246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0" y="6334316"/>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669997-3016-4AC0-A702-FABC3FAF41FB}" type="datetime1">
              <a:rPr lang="zh-CN" altLang="en-US" smtClean="0">
                <a:solidFill>
                  <a:prstClr val="black">
                    <a:tint val="75000"/>
                  </a:prstClr>
                </a:solidFill>
              </a:rPr>
              <a:t>2022/9/23</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HK" altLang="en-US" dirty="0">
              <a:solidFill>
                <a:prstClr val="black">
                  <a:tint val="75000"/>
                </a:prstClr>
              </a:solidFill>
            </a:endParaRPr>
          </a:p>
        </p:txBody>
      </p:sp>
      <p:sp>
        <p:nvSpPr>
          <p:cNvPr id="12" name="Slide Number Placeholder 5">
            <a:extLst>
              <a:ext uri="{FF2B5EF4-FFF2-40B4-BE49-F238E27FC236}">
                <a16:creationId xmlns:a16="http://schemas.microsoft.com/office/drawing/2014/main" id="{5C7C7543-AB32-42E8-8370-A417EF88FA44}"/>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253551628"/>
      </p:ext>
    </p:extLst>
  </p:cSld>
  <p:clrMapOvr>
    <a:masterClrMapping/>
  </p:clrMapOvr>
  <p:transition>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8CE59D-EFF5-4420-8C6D-F88C0E9201A4}" type="datetime1">
              <a:rPr lang="zh-CN" altLang="en-US" smtClean="0"/>
              <a:t>2022/9/23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913308-F349-4B6D-A68A-DD1791B4A57B}" type="slidenum">
              <a:rPr lang="zh-CN" altLang="en-US" smtClean="0"/>
              <a:pPr/>
              <a:t>‹#›</a:t>
            </a:fld>
            <a:endParaRPr lang="zh-CN" altLang="en-US" dirty="0"/>
          </a:p>
        </p:txBody>
      </p:sp>
      <p:sp>
        <p:nvSpPr>
          <p:cNvPr id="10" name="矩形 9">
            <a:extLst>
              <a:ext uri="{FF2B5EF4-FFF2-40B4-BE49-F238E27FC236}">
                <a16:creationId xmlns:a16="http://schemas.microsoft.com/office/drawing/2014/main" id="{2307B6F1-DA62-4926-98A3-51D50FCCDF29}"/>
              </a:ext>
            </a:extLst>
          </p:cNvPr>
          <p:cNvSpPr/>
          <p:nvPr userDrawn="1"/>
        </p:nvSpPr>
        <p:spPr>
          <a:xfrm>
            <a:off x="4421371" y="6404452"/>
            <a:ext cx="3349258" cy="369332"/>
          </a:xfrm>
          <a:prstGeom prst="rect">
            <a:avLst/>
          </a:prstGeom>
        </p:spPr>
        <p:txBody>
          <a:bodyPr wrap="square">
            <a:spAutoFit/>
          </a:bodyPr>
          <a:lstStyle/>
          <a:p>
            <a:r>
              <a:rPr lang="zh-CN" altLang="en-US" baseline="-25000" dirty="0">
                <a:solidFill>
                  <a:schemeClr val="bg1"/>
                </a:solidFill>
                <a:latin typeface="黑体" panose="02010609060101010101" pitchFamily="49" charset="-122"/>
                <a:ea typeface="黑体" panose="02010609060101010101" pitchFamily="49" charset="-122"/>
              </a:rPr>
              <a:t>多模态三维场景目标表征学习方法研究</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5344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E32A1F0-0C0B-4BF0-9EFE-3B19A0C828FA}" type="datetime1">
              <a:rPr lang="zh-CN" altLang="en-US" smtClean="0"/>
              <a:t>2022/9/23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61972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578372"/>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12559"/>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F7F67E-2E00-4C75-8C57-B8F7445C8849}" type="datetime1">
              <a:rPr lang="zh-CN" altLang="en-US" smtClean="0"/>
              <a:t>2022/9/23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cxnSp>
        <p:nvCxnSpPr>
          <p:cNvPr id="10" name="Straight Connector 9"/>
          <p:cNvCxnSpPr/>
          <p:nvPr/>
        </p:nvCxnSpPr>
        <p:spPr>
          <a:xfrm>
            <a:off x="1193532" y="74105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047553"/>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27" r:id="rId13"/>
    <p:sldLayoutId id="2147483928" r:id="rId1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avi"/><Relationship Id="rId7" Type="http://schemas.openxmlformats.org/officeDocument/2006/relationships/image" Target="../media/image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avi"/><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tmp"/><Relationship Id="rId4" Type="http://schemas.openxmlformats.org/officeDocument/2006/relationships/image" Target="../media/image8.tmp"/></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95232F-7EF0-41AE-A0BA-26B8E8D8C3D8}"/>
              </a:ext>
            </a:extLst>
          </p:cNvPr>
          <p:cNvSpPr/>
          <p:nvPr/>
        </p:nvSpPr>
        <p:spPr>
          <a:xfrm>
            <a:off x="931422" y="1819347"/>
            <a:ext cx="10266218" cy="2865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p:nvPr>
        </p:nvSpPr>
        <p:spPr>
          <a:xfrm>
            <a:off x="1524000" y="2068286"/>
            <a:ext cx="9144000" cy="1875860"/>
          </a:xfrm>
        </p:spPr>
        <p:txBody>
          <a:bodyPr>
            <a:noAutofit/>
          </a:bodyPr>
          <a:lstStyle/>
          <a:p>
            <a:pPr algn="ctr">
              <a:lnSpc>
                <a:spcPct val="120000"/>
              </a:lnSpc>
            </a:pPr>
            <a:r>
              <a:rPr lang="zh-CN" altLang="en-US" sz="7200" baseline="-25000" dirty="0">
                <a:solidFill>
                  <a:schemeClr val="accent1">
                    <a:lumMod val="20000"/>
                    <a:lumOff val="80000"/>
                  </a:schemeClr>
                </a:solidFill>
              </a:rPr>
              <a:t>基于高斯过程的多模态统计基元表征学习</a:t>
            </a:r>
          </a:p>
        </p:txBody>
      </p:sp>
      <p:sp>
        <p:nvSpPr>
          <p:cNvPr id="7" name="标题 1">
            <a:extLst>
              <a:ext uri="{FF2B5EF4-FFF2-40B4-BE49-F238E27FC236}">
                <a16:creationId xmlns:a16="http://schemas.microsoft.com/office/drawing/2014/main" id="{64170F30-E068-4D5C-A7A6-DAF2CF07ED90}"/>
              </a:ext>
            </a:extLst>
          </p:cNvPr>
          <p:cNvSpPr txBox="1">
            <a:spLocks/>
          </p:cNvSpPr>
          <p:nvPr/>
        </p:nvSpPr>
        <p:spPr>
          <a:xfrm>
            <a:off x="1946693" y="2252624"/>
            <a:ext cx="8298611" cy="45643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b="1" kern="0" spc="-50" baseline="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defRPr>
            </a:lvl1pPr>
          </a:lstStyle>
          <a:p>
            <a:pPr algn="ctr">
              <a:lnSpc>
                <a:spcPct val="120000"/>
              </a:lnSpc>
            </a:pPr>
            <a:endParaRPr lang="zh-CN" altLang="en-US" sz="4800" baseline="-25000" dirty="0">
              <a:solidFill>
                <a:schemeClr val="accent1">
                  <a:lumMod val="20000"/>
                  <a:lumOff val="80000"/>
                </a:schemeClr>
              </a:solidFill>
            </a:endParaRPr>
          </a:p>
        </p:txBody>
      </p:sp>
      <p:pic>
        <p:nvPicPr>
          <p:cNvPr id="4" name="Picture 3">
            <a:extLst>
              <a:ext uri="{FF2B5EF4-FFF2-40B4-BE49-F238E27FC236}">
                <a16:creationId xmlns:a16="http://schemas.microsoft.com/office/drawing/2014/main" id="{E128BB5D-8E56-4BF1-B0A8-F232E0D0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3" y="179418"/>
            <a:ext cx="3384725" cy="1380968"/>
          </a:xfrm>
          <a:prstGeom prst="rect">
            <a:avLst/>
          </a:prstGeom>
        </p:spPr>
      </p:pic>
      <p:sp>
        <p:nvSpPr>
          <p:cNvPr id="3" name="灯片编号占位符 2">
            <a:extLst>
              <a:ext uri="{FF2B5EF4-FFF2-40B4-BE49-F238E27FC236}">
                <a16:creationId xmlns:a16="http://schemas.microsoft.com/office/drawing/2014/main" id="{C3750C47-2D77-4C48-A0A9-70D813735091}"/>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42205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Gaussian Process Regression</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8"/>
                <a:ext cx="9984343" cy="5215673"/>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zh-CN" altLang="en-US" dirty="0">
                    <a:ea typeface="黑体" panose="02010609060101010101" pitchFamily="49" charset="-122"/>
                  </a:rPr>
                  <a:t>给定训练数据</a:t>
                </a:r>
                <a14:m>
                  <m:oMath xmlns:m="http://schemas.openxmlformats.org/officeDocument/2006/math">
                    <m:r>
                      <a:rPr lang="en-US" altLang="zh-CN" b="0" i="1" smtClean="0">
                        <a:latin typeface="Cambria Math" panose="02040503050406030204" pitchFamily="18" charset="0"/>
                        <a:ea typeface="黑体" panose="02010609060101010101" pitchFamily="49" charset="-122"/>
                      </a:rPr>
                      <m:t>𝑋</m:t>
                    </m:r>
                    <m:r>
                      <a:rPr lang="en-US" altLang="zh-CN" b="0" i="1" smtClean="0">
                        <a:latin typeface="Cambria Math" panose="02040503050406030204" pitchFamily="18" charset="0"/>
                        <a:ea typeface="黑体" panose="02010609060101010101" pitchFamily="49" charset="-122"/>
                      </a:rPr>
                      <m:t>=</m:t>
                    </m:r>
                    <m:sSubSup>
                      <m:sSubSupPr>
                        <m:ctrlPr>
                          <a:rPr lang="en-US" altLang="zh-CN" b="0" i="1" smtClean="0">
                            <a:latin typeface="Cambria Math" panose="02040503050406030204" pitchFamily="18" charset="0"/>
                            <a:ea typeface="黑体" panose="02010609060101010101" pitchFamily="49" charset="-122"/>
                          </a:rPr>
                        </m:ctrlPr>
                      </m:sSubSupPr>
                      <m:e>
                        <m:d>
                          <m:dPr>
                            <m:begChr m:val="{"/>
                            <m:endChr m:val="}"/>
                            <m:ctrlPr>
                              <a:rPr lang="en-US" altLang="zh-CN" b="0"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𝒙</m:t>
                                </m:r>
                              </m:e>
                              <m:sub>
                                <m:r>
                                  <a:rPr lang="en-US" altLang="zh-CN" b="0" i="1" smtClean="0">
                                    <a:latin typeface="Cambria Math" panose="02040503050406030204" pitchFamily="18" charset="0"/>
                                    <a:ea typeface="黑体" panose="02010609060101010101" pitchFamily="49" charset="-122"/>
                                  </a:rPr>
                                  <m:t>𝑛</m:t>
                                </m:r>
                              </m:sub>
                            </m:sSub>
                          </m:e>
                        </m:d>
                      </m:e>
                      <m:sub>
                        <m:r>
                          <a:rPr lang="en-US" altLang="zh-CN" b="0" i="1" smtClean="0">
                            <a:latin typeface="Cambria Math" panose="02040503050406030204" pitchFamily="18" charset="0"/>
                            <a:ea typeface="黑体" panose="02010609060101010101" pitchFamily="49" charset="-122"/>
                          </a:rPr>
                          <m:t>𝑛</m:t>
                        </m:r>
                        <m:r>
                          <a:rPr lang="en-US" altLang="zh-CN" b="0" i="1" smtClean="0">
                            <a:latin typeface="Cambria Math" panose="02040503050406030204" pitchFamily="18" charset="0"/>
                            <a:ea typeface="黑体" panose="02010609060101010101" pitchFamily="49" charset="-122"/>
                          </a:rPr>
                          <m:t>=1</m:t>
                        </m:r>
                      </m:sub>
                      <m:sup>
                        <m:r>
                          <a:rPr lang="en-US" altLang="zh-CN" b="0" i="1" smtClean="0">
                            <a:latin typeface="Cambria Math" panose="02040503050406030204" pitchFamily="18" charset="0"/>
                            <a:ea typeface="黑体" panose="02010609060101010101" pitchFamily="49" charset="-122"/>
                          </a:rPr>
                          <m:t>𝑁</m:t>
                        </m:r>
                      </m:sup>
                    </m:sSubSup>
                    <m:r>
                      <a:rPr lang="en-US" altLang="zh-CN" b="0" i="1" smtClean="0">
                        <a:latin typeface="Cambria Math" panose="02040503050406030204" pitchFamily="18" charset="0"/>
                        <a:ea typeface="黑体" panose="02010609060101010101" pitchFamily="49" charset="-122"/>
                      </a:rPr>
                      <m:t>∈</m:t>
                    </m:r>
                    <m:sSup>
                      <m:sSupPr>
                        <m:ctrlPr>
                          <a:rPr lang="en-US" altLang="zh-CN" b="0" i="1" smtClean="0">
                            <a:latin typeface="Cambria Math" panose="02040503050406030204" pitchFamily="18" charset="0"/>
                            <a:ea typeface="黑体" panose="02010609060101010101" pitchFamily="49" charset="-122"/>
                          </a:rPr>
                        </m:ctrlPr>
                      </m:sSupPr>
                      <m:e>
                        <m:r>
                          <a:rPr lang="en-US" altLang="zh-CN" b="0" i="1" smtClean="0">
                            <a:latin typeface="Cambria Math" panose="02040503050406030204" pitchFamily="18" charset="0"/>
                            <a:ea typeface="黑体" panose="02010609060101010101" pitchFamily="49" charset="-122"/>
                          </a:rPr>
                          <m:t>𝑅</m:t>
                        </m:r>
                      </m:e>
                      <m:sup>
                        <m:r>
                          <a:rPr lang="en-US" altLang="zh-CN" b="0" i="1" smtClean="0">
                            <a:latin typeface="Cambria Math" panose="02040503050406030204" pitchFamily="18" charset="0"/>
                            <a:ea typeface="黑体" panose="02010609060101010101" pitchFamily="49" charset="-122"/>
                          </a:rPr>
                          <m:t>𝑁</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𝐶</m:t>
                        </m:r>
                      </m:sup>
                    </m:sSup>
                  </m:oMath>
                </a14:m>
                <a:r>
                  <a:rPr lang="zh-CN" altLang="en-US" dirty="0">
                    <a:ea typeface="黑体" panose="02010609060101010101" pitchFamily="49" charset="-122"/>
                  </a:rPr>
                  <a:t>，对应输出为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𝒚</m:t>
                    </m:r>
                    <m:r>
                      <a:rPr lang="en-US" altLang="zh-CN" i="1">
                        <a:latin typeface="Cambria Math" panose="02040503050406030204" pitchFamily="18" charset="0"/>
                        <a:ea typeface="黑体" panose="02010609060101010101" pitchFamily="49" charset="-122"/>
                      </a:rPr>
                      <m:t>=</m:t>
                    </m:r>
                    <m:sSubSup>
                      <m:sSubSupPr>
                        <m:ctrlPr>
                          <a:rPr lang="en-US" altLang="zh-CN" i="1">
                            <a:latin typeface="Cambria Math" panose="02040503050406030204" pitchFamily="18" charset="0"/>
                            <a:ea typeface="黑体" panose="02010609060101010101" pitchFamily="49" charset="-122"/>
                          </a:rPr>
                        </m:ctrlPr>
                      </m:sSubSupPr>
                      <m:e>
                        <m:d>
                          <m:dPr>
                            <m:begChr m:val="{"/>
                            <m:endChr m:val="}"/>
                            <m:ctrlPr>
                              <a:rPr lang="en-US" altLang="zh-CN" i="1">
                                <a:latin typeface="Cambria Math" panose="02040503050406030204" pitchFamily="18" charset="0"/>
                                <a:ea typeface="黑体" panose="02010609060101010101" pitchFamily="49" charset="-122"/>
                              </a:rPr>
                            </m:ctrlPr>
                          </m:dPr>
                          <m:e>
                            <m:sSub>
                              <m:sSubPr>
                                <m:ctrlPr>
                                  <a:rPr lang="en-US" altLang="zh-CN" b="1" i="1">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𝑦</m:t>
                                </m:r>
                              </m:e>
                              <m:sub>
                                <m:r>
                                  <a:rPr lang="en-US" altLang="zh-CN" b="0" i="1" smtClean="0">
                                    <a:latin typeface="Cambria Math" panose="02040503050406030204" pitchFamily="18" charset="0"/>
                                    <a:ea typeface="黑体" panose="02010609060101010101" pitchFamily="49" charset="-122"/>
                                  </a:rPr>
                                  <m:t>𝑛</m:t>
                                </m:r>
                              </m:sub>
                            </m:sSub>
                          </m:e>
                        </m:d>
                      </m:e>
                      <m:sub>
                        <m:r>
                          <a:rPr lang="en-US" altLang="zh-CN" b="0" i="1" smtClean="0">
                            <a:latin typeface="Cambria Math" panose="02040503050406030204" pitchFamily="18" charset="0"/>
                            <a:ea typeface="黑体" panose="02010609060101010101" pitchFamily="49" charset="-122"/>
                          </a:rPr>
                          <m:t>𝑛</m:t>
                        </m:r>
                        <m:r>
                          <a:rPr lang="en-US" altLang="zh-CN" i="1">
                            <a:latin typeface="Cambria Math" panose="02040503050406030204" pitchFamily="18" charset="0"/>
                            <a:ea typeface="黑体" panose="02010609060101010101" pitchFamily="49" charset="-122"/>
                          </a:rPr>
                          <m:t>=1</m:t>
                        </m:r>
                      </m:sub>
                      <m:sup>
                        <m:r>
                          <a:rPr lang="en-US" altLang="zh-CN" b="0" i="1" smtClean="0">
                            <a:latin typeface="Cambria Math" panose="02040503050406030204" pitchFamily="18" charset="0"/>
                            <a:ea typeface="黑体" panose="02010609060101010101" pitchFamily="49" charset="-122"/>
                          </a:rPr>
                          <m:t>𝑁</m:t>
                        </m:r>
                      </m:sup>
                    </m:sSubSup>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𝑅</m:t>
                        </m:r>
                      </m:e>
                      <m:sup>
                        <m:r>
                          <a:rPr lang="en-US" altLang="zh-CN" i="1">
                            <a:latin typeface="Cambria Math" panose="02040503050406030204" pitchFamily="18" charset="0"/>
                            <a:ea typeface="黑体" panose="02010609060101010101" pitchFamily="49" charset="-122"/>
                          </a:rPr>
                          <m:t>𝑁</m:t>
                        </m:r>
                      </m:sup>
                    </m:sSup>
                  </m:oMath>
                </a14:m>
                <a:endParaRPr lang="en-US" altLang="zh-CN"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𝑦</m:t>
                        </m:r>
                      </m:e>
                      <m:sub>
                        <m:r>
                          <a:rPr lang="en-US" altLang="zh-CN" sz="2000" b="0" i="1" smtClean="0">
                            <a:latin typeface="Cambria Math" panose="02040503050406030204" pitchFamily="18" charset="0"/>
                            <a:ea typeface="黑体" panose="02010609060101010101" pitchFamily="49" charset="-122"/>
                          </a:rPr>
                          <m:t>𝑛</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𝑛</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𝜖</m:t>
                    </m:r>
                    <m:r>
                      <a:rPr lang="en-US" altLang="zh-CN" sz="2000" b="0" i="1" smtClean="0">
                        <a:latin typeface="Cambria Math" panose="02040503050406030204" pitchFamily="18" charset="0"/>
                        <a:ea typeface="黑体" panose="02010609060101010101" pitchFamily="49" charset="-122"/>
                      </a:rPr>
                      <m:t>, </m:t>
                    </m:r>
                    <m:r>
                      <a:rPr lang="en-US" altLang="zh-CN" sz="2000" b="0" i="1" smtClean="0">
                        <a:latin typeface="Cambria Math" panose="02040503050406030204" pitchFamily="18" charset="0"/>
                        <a:ea typeface="黑体" panose="02010609060101010101" pitchFamily="49" charset="-122"/>
                      </a:rPr>
                      <m:t>𝜖</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0, </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𝜎</m:t>
                            </m:r>
                          </m:e>
                          <m:sup>
                            <m:r>
                              <a:rPr lang="en-US" altLang="zh-CN" sz="2000" b="0" i="1" smtClean="0">
                                <a:latin typeface="Cambria Math" panose="02040503050406030204" pitchFamily="18" charset="0"/>
                                <a:ea typeface="黑体" panose="02010609060101010101" pitchFamily="49" charset="-122"/>
                              </a:rPr>
                              <m:t>2</m:t>
                            </m:r>
                          </m:sup>
                        </m:sSup>
                      </m:e>
                    </m:d>
                  </m:oMath>
                </a14:m>
                <a:endParaRPr lang="en-US" altLang="zh-CN" sz="2000" b="0" dirty="0">
                  <a:ea typeface="黑体" panose="02010609060101010101" pitchFamily="49" charset="-122"/>
                </a:endParaRPr>
              </a:p>
              <a:p>
                <a:pPr lvl="1" algn="just">
                  <a:buFont typeface="Wingdings" panose="05000000000000000000" pitchFamily="2" charset="2"/>
                  <a:buChar char="Ø"/>
                </a:pPr>
                <a:endParaRPr lang="en-US" altLang="zh-CN" sz="2000" b="0"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e>
                    </m:d>
                    <m:r>
                      <a:rPr lang="en-US" altLang="zh-CN" sz="2000" b="0" i="1" smtClean="0">
                        <a:latin typeface="Cambria Math" panose="02040503050406030204" pitchFamily="18" charset="0"/>
                        <a:ea typeface="黑体" panose="02010609060101010101" pitchFamily="49" charset="-122"/>
                      </a:rPr>
                      <m:t>=</m:t>
                    </m:r>
                    <m:sSubSup>
                      <m:sSubSupPr>
                        <m:ctrlPr>
                          <a:rPr lang="en-US" altLang="zh-CN" sz="2000" b="0" i="1" smtClean="0">
                            <a:latin typeface="Cambria Math" panose="02040503050406030204" pitchFamily="18" charset="0"/>
                            <a:ea typeface="黑体" panose="02010609060101010101" pitchFamily="49" charset="-122"/>
                          </a:rPr>
                        </m:ctrlPr>
                      </m:sSubSupPr>
                      <m:e>
                        <m:d>
                          <m:dPr>
                            <m:begChr m:val="{"/>
                            <m:endChr m:val="}"/>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𝑛</m:t>
                                    </m:r>
                                  </m:sub>
                                </m:sSub>
                              </m:e>
                            </m:d>
                          </m:e>
                        </m:d>
                      </m:e>
                      <m:sub>
                        <m:r>
                          <a:rPr lang="en-US" altLang="zh-CN" sz="2000" b="0" i="1" smtClean="0">
                            <a:latin typeface="Cambria Math" panose="02040503050406030204" pitchFamily="18" charset="0"/>
                            <a:ea typeface="黑体" panose="02010609060101010101" pitchFamily="49" charset="-122"/>
                          </a:rPr>
                          <m:t>𝑛</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𝑁</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1" i="1" smtClean="0">
                            <a:latin typeface="Cambria Math" panose="02040503050406030204" pitchFamily="18" charset="0"/>
                            <a:ea typeface="黑体" panose="02010609060101010101" pitchFamily="49" charset="-122"/>
                          </a:rPr>
                          <m:t>𝟎</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e>
                    </m:d>
                    <m:r>
                      <a:rPr lang="en-US" altLang="zh-CN" sz="2000" b="0" i="1" smtClean="0">
                        <a:latin typeface="Cambria Math" panose="02040503050406030204" pitchFamily="18" charset="0"/>
                        <a:ea typeface="黑体" panose="02010609060101010101" pitchFamily="49" charset="-122"/>
                      </a:rPr>
                      <m:t>, </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𝐾</m:t>
                        </m:r>
                      </m:e>
                      <m:sub>
                        <m:r>
                          <a:rPr lang="en-US" altLang="zh-CN" sz="2000" b="0" i="1" smtClean="0">
                            <a:latin typeface="Cambria Math" panose="02040503050406030204" pitchFamily="18" charset="0"/>
                            <a:ea typeface="黑体" panose="02010609060101010101" pitchFamily="49" charset="-122"/>
                          </a:rPr>
                          <m:t>𝑖𝑗</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𝑘</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𝑖</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𝑗</m:t>
                        </m:r>
                      </m:sub>
                    </m:sSub>
                    <m:r>
                      <a:rPr lang="en-US" altLang="zh-CN" sz="2000" b="0" i="1" smtClean="0">
                        <a:latin typeface="Cambria Math" panose="02040503050406030204" pitchFamily="18" charset="0"/>
                        <a:ea typeface="黑体" panose="02010609060101010101" pitchFamily="49" charset="-122"/>
                      </a:rPr>
                      <m:t>)</m:t>
                    </m:r>
                  </m:oMath>
                </a14:m>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测试数据</a:t>
                </a:r>
                <a14:m>
                  <m:oMath xmlns:m="http://schemas.openxmlformats.org/officeDocument/2006/math">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sSubSup>
                      <m:sSubSupPr>
                        <m:ctrlPr>
                          <a:rPr lang="en-US" altLang="zh-CN" sz="2000" i="1">
                            <a:latin typeface="Cambria Math" panose="02040503050406030204" pitchFamily="18" charset="0"/>
                            <a:ea typeface="黑体" panose="02010609060101010101" pitchFamily="49" charset="-122"/>
                          </a:rPr>
                        </m:ctrlPr>
                      </m:sSubSupPr>
                      <m:e>
                        <m:d>
                          <m:dPr>
                            <m:begChr m:val="{"/>
                            <m:endChr m:val="}"/>
                            <m:ctrlPr>
                              <a:rPr lang="en-US" altLang="zh-CN" sz="200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b="1" i="1">
                                        <a:latin typeface="Cambria Math" panose="02040503050406030204" pitchFamily="18" charset="0"/>
                                        <a:ea typeface="黑体" panose="02010609060101010101" pitchFamily="49" charset="-122"/>
                                      </a:rPr>
                                      <m:t>𝒙</m:t>
                                    </m:r>
                                  </m:e>
                                </m:acc>
                              </m:e>
                              <m:sub>
                                <m:r>
                                  <a:rPr lang="en-US" altLang="zh-CN" sz="2000" b="0" i="1" smtClean="0">
                                    <a:latin typeface="Cambria Math" panose="02040503050406030204" pitchFamily="18" charset="0"/>
                                    <a:ea typeface="黑体" panose="02010609060101010101" pitchFamily="49" charset="-122"/>
                                  </a:rPr>
                                  <m:t>𝑚</m:t>
                                </m:r>
                              </m:sub>
                            </m:sSub>
                          </m:e>
                        </m:d>
                      </m:e>
                      <m:sub>
                        <m:r>
                          <a:rPr lang="en-US" altLang="zh-CN" sz="2000" b="0" i="1" smtClean="0">
                            <a:latin typeface="Cambria Math" panose="02040503050406030204" pitchFamily="18" charset="0"/>
                            <a:ea typeface="黑体" panose="02010609060101010101" pitchFamily="49" charset="-122"/>
                          </a:rPr>
                          <m:t>𝑚</m:t>
                        </m:r>
                        <m:r>
                          <a:rPr lang="en-US" altLang="zh-CN" sz="2000" i="1">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𝑀</m:t>
                        </m:r>
                      </m:sup>
                    </m:sSubSup>
                    <m: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𝑅</m:t>
                        </m:r>
                      </m:e>
                      <m:sup>
                        <m:r>
                          <a:rPr lang="en-US" altLang="zh-CN" sz="2000" b="0" i="1" smtClean="0">
                            <a:latin typeface="Cambria Math" panose="02040503050406030204" pitchFamily="18" charset="0"/>
                            <a:ea typeface="黑体" panose="02010609060101010101" pitchFamily="49" charset="-122"/>
                          </a:rPr>
                          <m:t>𝑀</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𝐶</m:t>
                        </m:r>
                      </m:sup>
                    </m:sSup>
                  </m:oMath>
                </a14:m>
                <a:r>
                  <a:rPr lang="zh-CN" altLang="en-US" sz="2000" dirty="0">
                    <a:ea typeface="黑体" panose="02010609060101010101" pitchFamily="49" charset="-122"/>
                  </a:rPr>
                  <a:t>，则有</a:t>
                </a:r>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a:p>
                <a:pPr marL="465120" lvl="1" indent="0" algn="just">
                  <a:buNone/>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m>
                            <m:mPr>
                              <m:mcs>
                                <m:mc>
                                  <m:mcPr>
                                    <m:count m:val="1"/>
                                    <m:mcJc m:val="center"/>
                                  </m:mcPr>
                                </m:mc>
                              </m:mcs>
                              <m:ctrlPr>
                                <a:rPr lang="en-US" altLang="zh-CN" sz="2000" b="0" i="1" smtClean="0">
                                  <a:latin typeface="Cambria Math" panose="02040503050406030204" pitchFamily="18" charset="0"/>
                                  <a:ea typeface="黑体" panose="02010609060101010101" pitchFamily="49" charset="-122"/>
                                </a:rPr>
                              </m:ctrlPr>
                            </m:mPr>
                            <m:mr>
                              <m:e>
                                <m:r>
                                  <a:rPr lang="en-US" altLang="zh-CN" sz="2000" b="1" i="1" smtClean="0">
                                    <a:latin typeface="Cambria Math" panose="02040503050406030204" pitchFamily="18" charset="0"/>
                                    <a:ea typeface="黑体" panose="02010609060101010101" pitchFamily="49" charset="-122"/>
                                  </a:rPr>
                                  <m:t>𝒚</m:t>
                                </m:r>
                              </m:e>
                            </m:mr>
                            <m:mr>
                              <m:e>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𝑋</m:t>
                                        </m:r>
                                      </m:e>
                                    </m:acc>
                                  </m:e>
                                </m:d>
                              </m:e>
                            </m:mr>
                          </m:m>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m:t>
                          </m:r>
                          <m:d>
                            <m:dPr>
                              <m:begChr m:val="["/>
                              <m:endChr m:val="]"/>
                              <m:ctrlPr>
                                <a:rPr lang="en-US" altLang="zh-CN" sz="2000" b="0" i="1" smtClean="0">
                                  <a:latin typeface="Cambria Math" panose="02040503050406030204" pitchFamily="18" charset="0"/>
                                  <a:ea typeface="黑体" panose="02010609060101010101" pitchFamily="49" charset="-122"/>
                                </a:rPr>
                              </m:ctrlPr>
                            </m:dPr>
                            <m:e>
                              <m:m>
                                <m:mPr>
                                  <m:mcs>
                                    <m:mc>
                                      <m:mcPr>
                                        <m:count m:val="2"/>
                                        <m:mcJc m:val="center"/>
                                      </m:mcPr>
                                    </m:mc>
                                  </m:mcs>
                                  <m:ctrlPr>
                                    <a:rPr lang="en-US" altLang="zh-CN" sz="2000" b="0" i="1" smtClean="0">
                                      <a:latin typeface="Cambria Math" panose="02040503050406030204" pitchFamily="18" charset="0"/>
                                      <a:ea typeface="黑体" panose="02010609060101010101" pitchFamily="49" charset="-122"/>
                                    </a:rPr>
                                  </m:ctrlPr>
                                </m:mPr>
                                <m:mr>
                                  <m:e>
                                    <m:r>
                                      <m:rPr>
                                        <m:brk m:alnAt="7"/>
                                      </m:rP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m:rPr>
                                            <m:brk m:alnAt="7"/>
                                          </m:rP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r>
                                      <m:rPr>
                                        <m:brk m:alnAt="7"/>
                                      </m:rP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𝜎</m:t>
                                        </m:r>
                                      </m:e>
                                      <m:sup>
                                        <m:r>
                                          <a:rPr lang="en-US" altLang="zh-CN" sz="2000" b="0" i="1" smtClean="0">
                                            <a:latin typeface="Cambria Math" panose="02040503050406030204" pitchFamily="18" charset="0"/>
                                            <a:ea typeface="黑体" panose="02010609060101010101" pitchFamily="49" charset="-122"/>
                                          </a:rPr>
                                          <m:t>2</m:t>
                                        </m:r>
                                      </m:sup>
                                    </m:sSup>
                                    <m:r>
                                      <a:rPr lang="en-US" altLang="zh-CN" sz="2000" b="0" i="1" smtClean="0">
                                        <a:latin typeface="Cambria Math" panose="02040503050406030204" pitchFamily="18" charset="0"/>
                                        <a:ea typeface="黑体" panose="02010609060101010101" pitchFamily="49" charset="-122"/>
                                      </a:rPr>
                                      <m:t>𝐼</m:t>
                                    </m:r>
                                  </m:e>
                                  <m:e>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𝑋</m:t>
                                            </m:r>
                                          </m:e>
                                        </m:acc>
                                      </m:e>
                                    </m:d>
                                  </m:e>
                                </m:mr>
                                <m:mr>
                                  <m:e>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e>
                                  <m:e>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b="0" i="1" smtClean="0">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e>
                                </m:mr>
                              </m:m>
                            </m:e>
                          </m:d>
                        </m:e>
                      </m:d>
                    </m:oMath>
                  </m:oMathPara>
                </a14:m>
                <a:endParaRPr lang="en-US" altLang="zh-CN" sz="2000" dirty="0">
                  <a:ea typeface="黑体" panose="02010609060101010101" pitchFamily="49" charset="-122"/>
                </a:endParaRPr>
              </a:p>
              <a:p>
                <a:pPr marL="465120" lvl="1" indent="0" algn="just">
                  <a:buNone/>
                </a:pPr>
                <a:endParaRPr lang="en-US" altLang="zh-CN" sz="2000"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r>
                      <a:rPr lang="en-US" altLang="zh-CN" sz="2000" b="0" i="1">
                        <a:latin typeface="Cambria Math" panose="02040503050406030204" pitchFamily="18" charset="0"/>
                        <a:ea typeface="黑体" panose="02010609060101010101" pitchFamily="49" charset="-122"/>
                      </a:rPr>
                      <m:t>𝑓</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r>
                      <a:rPr lang="en-US" altLang="zh-CN" sz="2000" b="0"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𝒚</m:t>
                    </m:r>
                  </m:oMath>
                </a14:m>
                <a:r>
                  <a:rPr lang="zh-CN" altLang="en-US" sz="2000" dirty="0">
                    <a:ea typeface="黑体" panose="02010609060101010101" pitchFamily="49" charset="-122"/>
                  </a:rPr>
                  <a:t>的均值为</a:t>
                </a:r>
                <a14:m>
                  <m:oMath xmlns:m="http://schemas.openxmlformats.org/officeDocument/2006/math">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sSup>
                      <m:sSupPr>
                        <m:ctrlPr>
                          <a:rPr lang="en-US" altLang="zh-CN" sz="2000" b="0" i="1" smtClean="0">
                            <a:latin typeface="Cambria Math" panose="02040503050406030204" pitchFamily="18" charset="0"/>
                            <a:ea typeface="黑体" panose="02010609060101010101" pitchFamily="49" charset="-122"/>
                          </a:rPr>
                        </m:ctrlPr>
                      </m:sSupPr>
                      <m:e>
                        <m:d>
                          <m:dPr>
                            <m:ctrlPr>
                              <a:rPr lang="en-US" altLang="zh-CN" sz="2000" b="0" i="1" smtClean="0">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b="0" i="0" smtClean="0">
                            <a:latin typeface="Cambria Math" panose="02040503050406030204" pitchFamily="18" charset="0"/>
                            <a:ea typeface="黑体" panose="02010609060101010101" pitchFamily="49" charset="-122"/>
                          </a:rPr>
                          <m:t>−1</m:t>
                        </m:r>
                      </m:sup>
                    </m:sSup>
                    <m:r>
                      <a:rPr lang="en-US" altLang="zh-CN" sz="2000" b="1" i="0" smtClean="0">
                        <a:latin typeface="Cambria Math" panose="02040503050406030204" pitchFamily="18" charset="0"/>
                        <a:ea typeface="黑体" panose="02010609060101010101" pitchFamily="49" charset="-122"/>
                      </a:rPr>
                      <m:t>𝐲</m:t>
                    </m:r>
                  </m:oMath>
                </a14:m>
                <a:endParaRPr lang="en-US" altLang="zh-CN" sz="2000" dirty="0">
                  <a:ea typeface="黑体" panose="02010609060101010101" pitchFamily="49" charset="-122"/>
                </a:endParaRPr>
              </a:p>
              <a:p>
                <a:pPr marL="465120" lvl="1" indent="0" algn="just">
                  <a:buNone/>
                </a:pPr>
                <a:r>
                  <a:rPr lang="zh-CN" altLang="en-US" sz="2000" dirty="0">
                    <a:ea typeface="黑体" panose="02010609060101010101" pitchFamily="49" charset="-122"/>
                  </a:rPr>
                  <a:t>    方差为</a:t>
                </a:r>
                <a14:m>
                  <m:oMath xmlns:m="http://schemas.openxmlformats.org/officeDocument/2006/math">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r>
                      <a:rPr lang="en-US" altLang="zh-CN" sz="2000" b="0" i="1" smtClean="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sSup>
                      <m:sSupPr>
                        <m:ctrlPr>
                          <a:rPr lang="en-US" altLang="zh-CN" sz="2000" i="1">
                            <a:latin typeface="Cambria Math" panose="02040503050406030204" pitchFamily="18" charset="0"/>
                            <a:ea typeface="黑体" panose="02010609060101010101" pitchFamily="49" charset="-122"/>
                          </a:rPr>
                        </m:ctrlPr>
                      </m:sSupPr>
                      <m:e>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a:latin typeface="Cambria Math" panose="02040503050406030204" pitchFamily="18" charset="0"/>
                            <a:ea typeface="黑体" panose="02010609060101010101" pitchFamily="49" charset="-122"/>
                          </a:rPr>
                          <m:t>−1</m:t>
                        </m:r>
                      </m:sup>
                    </m:sSup>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oMath>
                </a14:m>
                <a:endParaRPr lang="en-US" altLang="zh-CN" sz="2000" dirty="0">
                  <a:ea typeface="黑体" panose="02010609060101010101" pitchFamily="49" charset="-122"/>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1100179" y="964548"/>
                <a:ext cx="9984343" cy="5215673"/>
              </a:xfrm>
              <a:blipFill>
                <a:blip r:embed="rId3"/>
                <a:stretch>
                  <a:fillRect l="-1709" t="-1869"/>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10</a:t>
            </a:fld>
            <a:endParaRPr lang="zh-HK" altLang="en-US" dirty="0">
              <a:solidFill>
                <a:schemeClr val="bg1"/>
              </a:solidFill>
            </a:endParaRPr>
          </a:p>
        </p:txBody>
      </p:sp>
    </p:spTree>
    <p:extLst>
      <p:ext uri="{BB962C8B-B14F-4D97-AF65-F5344CB8AC3E}">
        <p14:creationId xmlns:p14="http://schemas.microsoft.com/office/powerpoint/2010/main" val="134609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11</a:t>
            </a:fld>
            <a:endParaRPr lang="zh-HK" altLang="en-US" dirty="0">
              <a:solidFill>
                <a:schemeClr val="bg1"/>
              </a:solidFill>
            </a:endParaRPr>
          </a:p>
        </p:txBody>
      </p:sp>
    </p:spTree>
    <p:extLst>
      <p:ext uri="{BB962C8B-B14F-4D97-AF65-F5344CB8AC3E}">
        <p14:creationId xmlns:p14="http://schemas.microsoft.com/office/powerpoint/2010/main" val="962762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研究动机</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单一场景中目标数量较少、分布稀疏，现有方法没有考虑不同场景目标的整体统计分布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利用高斯过程建模所有目标的特征的统计分布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600" dirty="0">
                    <a:latin typeface="黑体" panose="02010609060101010101" pitchFamily="49" charset="-122"/>
                    <a:ea typeface="黑体" panose="02010609060101010101" pitchFamily="49" charset="-122"/>
                    <a:cs typeface="Times New Roman" panose="02020603050405020304" pitchFamily="18" charset="0"/>
                  </a:rPr>
                  <a:t> 存在的问题</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高斯过程的空间复杂度和时间复杂度分别为</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𝑂</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𝑁</m:t>
                        </m:r>
                      </m:e>
                      <m: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2</m:t>
                        </m:r>
                      </m:sup>
                    </m:s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𝑂</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𝑁</m:t>
                        </m:r>
                      </m:e>
                      <m:sup>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3</m:t>
                        </m:r>
                      </m:sup>
                    </m:sSup>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r>
                      <a:rPr lang="zh-CN" altLang="en-US" sz="2000"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𝑁</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为数据集中所有目标的数量，复杂度太高</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r>
                  <a:rPr lang="en-US" altLang="zh-CN" sz="1800" dirty="0">
                    <a:latin typeface="黑体" panose="02010609060101010101" pitchFamily="49" charset="-122"/>
                    <a:ea typeface="黑体" panose="02010609060101010101" pitchFamily="49" charset="-122"/>
                    <a:cs typeface="Times New Roman" panose="02020603050405020304" pitchFamily="18" charset="0"/>
                  </a:rPr>
                  <a:t> </a:t>
                </a:r>
                <a:r>
                  <a:rPr lang="zh-CN" altLang="en-US" sz="1800" dirty="0">
                    <a:latin typeface="黑体" panose="02010609060101010101" pitchFamily="49" charset="-122"/>
                    <a:ea typeface="黑体" panose="02010609060101010101" pitchFamily="49" charset="-122"/>
                    <a:cs typeface="Times New Roman" panose="02020603050405020304" pitchFamily="18" charset="0"/>
                  </a:rPr>
                  <a:t>学习一些基元表征作为某一类相似目标的统计特征，然后利用这些基元表征构建高斯过程</a:t>
                </a: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目标检测需要预测目标的多个属性，单一高斯过程无法完成</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将不同属性解耦，利用不同的高斯过程分别建模</a:t>
                </a: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1651" r="-2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12</a:t>
            </a:fld>
            <a:endParaRPr lang="zh-CN" altLang="en-US" dirty="0"/>
          </a:p>
        </p:txBody>
      </p:sp>
    </p:spTree>
    <p:extLst>
      <p:ext uri="{BB962C8B-B14F-4D97-AF65-F5344CB8AC3E}">
        <p14:creationId xmlns:p14="http://schemas.microsoft.com/office/powerpoint/2010/main" val="4678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6"/>
                <a:ext cx="11087275" cy="4458941"/>
              </a:xfrm>
            </p:spPr>
            <p:txBody>
              <a:bodyPr>
                <a:normAutofit/>
              </a:bodyPr>
              <a:lstStyle/>
              <a:p>
                <a:pPr lvl="1">
                  <a:buFont typeface="Wingdings" panose="05000000000000000000" pitchFamily="2" charset="2"/>
                  <a:buChar char="l"/>
                </a:pPr>
                <a:r>
                  <a:rPr lang="zh-CN" altLang="en-US" sz="2400" dirty="0" smtClean="0">
                    <a:ea typeface="黑体" panose="02010609060101010101" pitchFamily="49" charset="-122"/>
                  </a:rPr>
                  <a:t> 假设</a:t>
                </a:r>
                <a14:m>
                  <m:oMath xmlns:m="http://schemas.openxmlformats.org/officeDocument/2006/math">
                    <m:r>
                      <a:rPr lang="zh-CN" altLang="en-US" sz="2400" i="1" dirty="0">
                        <a:latin typeface="Cambria Math" panose="02040503050406030204" pitchFamily="18" charset="0"/>
                        <a:ea typeface="黑体" panose="02010609060101010101" pitchFamily="49" charset="-122"/>
                      </a:rPr>
                      <m:t>训练</m:t>
                    </m:r>
                    <m:r>
                      <a:rPr lang="zh-CN" altLang="en-US" sz="2400" i="1" dirty="0" smtClean="0">
                        <a:latin typeface="Cambria Math" panose="02040503050406030204" pitchFamily="18" charset="0"/>
                        <a:ea typeface="黑体" panose="02010609060101010101" pitchFamily="49" charset="-122"/>
                      </a:rPr>
                      <m:t>集中</m:t>
                    </m:r>
                    <m:r>
                      <a:rPr lang="zh-CN" altLang="en-US" sz="2400" i="1" dirty="0">
                        <a:latin typeface="Cambria Math" panose="02040503050406030204" pitchFamily="18" charset="0"/>
                        <a:ea typeface="黑体" panose="02010609060101010101" pitchFamily="49" charset="-122"/>
                      </a:rPr>
                      <m:t>所有</m:t>
                    </m:r>
                    <m:r>
                      <a:rPr lang="zh-CN" altLang="en-US" sz="2400" i="1" dirty="0" smtClean="0">
                        <a:latin typeface="Cambria Math" panose="02040503050406030204" pitchFamily="18" charset="0"/>
                        <a:ea typeface="黑体" panose="02010609060101010101" pitchFamily="49" charset="-122"/>
                      </a:rPr>
                      <m:t>目标</m:t>
                    </m:r>
                    <m:r>
                      <a:rPr lang="zh-CN" altLang="en-US" sz="2400" i="1" dirty="0">
                        <a:latin typeface="Cambria Math" panose="02040503050406030204" pitchFamily="18" charset="0"/>
                        <a:ea typeface="黑体" panose="02010609060101010101" pitchFamily="49" charset="-122"/>
                      </a:rPr>
                      <m:t>的</m:t>
                    </m:r>
                    <m:r>
                      <a:rPr lang="zh-CN" altLang="en-US" sz="2400" i="1" dirty="0" smtClean="0">
                        <a:latin typeface="Cambria Math" panose="02040503050406030204" pitchFamily="18" charset="0"/>
                        <a:ea typeface="黑体" panose="02010609060101010101" pitchFamily="49" charset="-122"/>
                      </a:rPr>
                      <m:t>特征</m:t>
                    </m:r>
                    <m:r>
                      <a:rPr lang="zh-CN" altLang="en-US" sz="2400" i="1" dirty="0">
                        <a:latin typeface="Cambria Math" panose="02040503050406030204" pitchFamily="18" charset="0"/>
                        <a:ea typeface="黑体" panose="02010609060101010101" pitchFamily="49" charset="-122"/>
                      </a:rPr>
                      <m:t>集合</m:t>
                    </m:r>
                    <m:r>
                      <a:rPr lang="zh-CN" altLang="en-US" sz="2400" i="1" dirty="0" smtClean="0">
                        <a:latin typeface="Cambria Math" panose="02040503050406030204" pitchFamily="18" charset="0"/>
                        <a:ea typeface="黑体" panose="02010609060101010101" pitchFamily="49" charset="-122"/>
                      </a:rPr>
                      <m:t>为</m:t>
                    </m:r>
                    <m:r>
                      <a:rPr lang="en-US" altLang="zh-CN" sz="2400" i="1">
                        <a:latin typeface="Cambria Math" panose="02040503050406030204" pitchFamily="18" charset="0"/>
                        <a:ea typeface="黑体" panose="02010609060101010101" pitchFamily="49" charset="-122"/>
                      </a:rPr>
                      <m:t>𝑋</m:t>
                    </m:r>
                    <m:r>
                      <a:rPr lang="en-US" altLang="zh-CN" sz="2400" i="1">
                        <a:latin typeface="Cambria Math" panose="02040503050406030204" pitchFamily="18" charset="0"/>
                        <a:ea typeface="黑体" panose="02010609060101010101" pitchFamily="49" charset="-122"/>
                      </a:rPr>
                      <m:t>=</m:t>
                    </m:r>
                    <m:sSubSup>
                      <m:sSubSupPr>
                        <m:ctrlPr>
                          <a:rPr lang="en-US" altLang="zh-CN" sz="2400" i="1">
                            <a:latin typeface="Cambria Math" panose="02040503050406030204" pitchFamily="18" charset="0"/>
                            <a:ea typeface="黑体" panose="02010609060101010101" pitchFamily="49" charset="-122"/>
                          </a:rPr>
                        </m:ctrlPr>
                      </m:sSubSupPr>
                      <m:e>
                        <m:d>
                          <m:dPr>
                            <m:begChr m:val="{"/>
                            <m:endChr m:val="}"/>
                            <m:ctrlPr>
                              <a:rPr lang="en-US" altLang="zh-CN" sz="2400" i="1">
                                <a:latin typeface="Cambria Math" panose="02040503050406030204" pitchFamily="18" charset="0"/>
                                <a:ea typeface="黑体" panose="02010609060101010101" pitchFamily="49" charset="-122"/>
                              </a:rPr>
                            </m:ctrlPr>
                          </m:dPr>
                          <m:e>
                            <m:sSub>
                              <m:sSubPr>
                                <m:ctrlPr>
                                  <a:rPr lang="en-US" altLang="zh-CN" sz="2400" b="1" i="1">
                                    <a:latin typeface="Cambria Math" panose="02040503050406030204" pitchFamily="18" charset="0"/>
                                    <a:ea typeface="黑体" panose="02010609060101010101" pitchFamily="49" charset="-122"/>
                                  </a:rPr>
                                </m:ctrlPr>
                              </m:sSubPr>
                              <m:e>
                                <m:r>
                                  <a:rPr lang="en-US" altLang="zh-CN" sz="2400" b="1" i="1">
                                    <a:latin typeface="Cambria Math" panose="02040503050406030204" pitchFamily="18" charset="0"/>
                                    <a:ea typeface="黑体" panose="02010609060101010101" pitchFamily="49" charset="-122"/>
                                  </a:rPr>
                                  <m:t>𝒙</m:t>
                                </m:r>
                              </m:e>
                              <m:sub>
                                <m:r>
                                  <a:rPr lang="en-US" altLang="zh-CN" sz="2400" i="1">
                                    <a:latin typeface="Cambria Math" panose="02040503050406030204" pitchFamily="18" charset="0"/>
                                    <a:ea typeface="黑体" panose="02010609060101010101" pitchFamily="49" charset="-122"/>
                                  </a:rPr>
                                  <m:t>𝑛</m:t>
                                </m:r>
                              </m:sub>
                            </m:sSub>
                          </m:e>
                        </m:d>
                      </m:e>
                      <m:sub>
                        <m:r>
                          <a:rPr lang="en-US" altLang="zh-CN" sz="2400" i="1">
                            <a:latin typeface="Cambria Math" panose="02040503050406030204" pitchFamily="18" charset="0"/>
                            <a:ea typeface="黑体" panose="02010609060101010101" pitchFamily="49" charset="-122"/>
                          </a:rPr>
                          <m:t>𝑛</m:t>
                        </m:r>
                        <m:r>
                          <a:rPr lang="en-US" altLang="zh-CN" sz="2400" i="1">
                            <a:latin typeface="Cambria Math" panose="02040503050406030204" pitchFamily="18" charset="0"/>
                            <a:ea typeface="黑体" panose="02010609060101010101" pitchFamily="49" charset="-122"/>
                          </a:rPr>
                          <m:t>=1</m:t>
                        </m:r>
                      </m:sub>
                      <m:sup>
                        <m:r>
                          <a:rPr lang="en-US" altLang="zh-CN" sz="2400" i="1">
                            <a:latin typeface="Cambria Math" panose="02040503050406030204" pitchFamily="18" charset="0"/>
                            <a:ea typeface="黑体" panose="02010609060101010101" pitchFamily="49" charset="-122"/>
                          </a:rPr>
                          <m:t>𝑁</m:t>
                        </m:r>
                      </m:sup>
                    </m:sSubSup>
                    <m:r>
                      <a:rPr lang="en-US" altLang="zh-CN" sz="2400" i="1">
                        <a:latin typeface="Cambria Math" panose="02040503050406030204" pitchFamily="18" charset="0"/>
                        <a:ea typeface="黑体" panose="02010609060101010101" pitchFamily="49" charset="-122"/>
                      </a:rPr>
                      <m:t>∈</m:t>
                    </m:r>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𝑅</m:t>
                        </m:r>
                      </m:e>
                      <m:sup>
                        <m:r>
                          <a:rPr lang="en-US" altLang="zh-CN" sz="2400" i="1">
                            <a:latin typeface="Cambria Math" panose="02040503050406030204" pitchFamily="18" charset="0"/>
                            <a:ea typeface="黑体" panose="02010609060101010101" pitchFamily="49" charset="-122"/>
                          </a:rPr>
                          <m:t>𝑁</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𝐶</m:t>
                        </m:r>
                      </m:sup>
                    </m:sSup>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，某测试样本中的目标</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特征为</a:t>
                </a:r>
                <a14:m>
                  <m:oMath xmlns:m="http://schemas.openxmlformats.org/officeDocument/2006/math">
                    <m:acc>
                      <m:accPr>
                        <m:chr m:val="̂"/>
                        <m:ctrlPr>
                          <a:rPr lang="en-US" altLang="zh-CN" sz="2400" i="1">
                            <a:latin typeface="Cambria Math" panose="02040503050406030204" pitchFamily="18" charset="0"/>
                            <a:ea typeface="黑体" panose="02010609060101010101" pitchFamily="49" charset="-122"/>
                          </a:rPr>
                        </m:ctrlPr>
                      </m:accPr>
                      <m:e>
                        <m:r>
                          <a:rPr lang="en-US" altLang="zh-CN" sz="2400" b="1" i="1">
                            <a:latin typeface="Cambria Math" panose="02040503050406030204" pitchFamily="18" charset="0"/>
                            <a:ea typeface="黑体" panose="02010609060101010101" pitchFamily="49" charset="-122"/>
                          </a:rPr>
                          <m:t>𝒙</m:t>
                        </m:r>
                      </m:e>
                    </m:acc>
                    <m:r>
                      <a:rPr lang="en-US" altLang="zh-CN" sz="2400" i="1">
                        <a:latin typeface="Cambria Math" panose="02040503050406030204" pitchFamily="18" charset="0"/>
                        <a:ea typeface="黑体" panose="02010609060101010101" pitchFamily="49" charset="-122"/>
                      </a:rPr>
                      <m:t>∈</m:t>
                    </m:r>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𝑅</m:t>
                        </m:r>
                      </m:e>
                      <m:sup>
                        <m:r>
                          <a:rPr lang="en-US" altLang="zh-CN" sz="2400" b="0" i="1" smtClean="0">
                            <a:latin typeface="Cambria Math" panose="02040503050406030204" pitchFamily="18" charset="0"/>
                            <a:ea typeface="黑体" panose="02010609060101010101" pitchFamily="49" charset="-122"/>
                          </a:rPr>
                          <m:t>1</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𝐶</m:t>
                        </m:r>
                      </m:sup>
                    </m:sSup>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，将输入映射到隐空间的函数</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为</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𝑓</m:t>
                    </m:r>
                  </m:oMath>
                </a14:m>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b="0" i="1" dirty="0">
                  <a:latin typeface="Cambria Math" panose="02040503050406030204" pitchFamily="18" charset="0"/>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b="0" dirty="0">
                    <a:ea typeface="黑体" panose="02010609060101010101" pitchFamily="49" charset="-122"/>
                    <a:cs typeface="Times New Roman" panose="02020603050405020304" pitchFamily="18" charset="0"/>
                  </a:rPr>
                  <a:t>  </a:t>
                </a:r>
                <a:r>
                  <a:rPr lang="zh-CN" altLang="en-US" sz="2000" b="0" dirty="0">
                    <a:ea typeface="黑体" panose="02010609060101010101" pitchFamily="49" charset="-122"/>
                    <a:cs typeface="Times New Roman" panose="02020603050405020304" pitchFamily="18" charset="0"/>
                  </a:rPr>
                  <a:t>假设</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Sup>
                      <m:sSubSup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SupPr>
                      <m:e>
                        <m:d>
                          <m:dPr>
                            <m:begChr m:val="{"/>
                            <m:endChr m:val="}"/>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d>
                          </m:e>
                        </m:d>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𝐿</m:t>
                        </m:r>
                      </m:sup>
                    </m:sSubSup>
                    <m:r>
                      <a:rPr lang="zh-CN" altLang="en-US" sz="2000" i="1">
                        <a:latin typeface="Cambria Math" panose="02040503050406030204" pitchFamily="18" charset="0"/>
                        <a:ea typeface="黑体" panose="02010609060101010101" pitchFamily="49" charset="-122"/>
                        <a:cs typeface="Times New Roman" panose="02020603050405020304" pitchFamily="18" charset="0"/>
                      </a:rPr>
                      <m:t>是</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隐空间中的一组基元，即</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b="1" i="1">
                            <a:latin typeface="Cambria Math" panose="02040503050406030204" pitchFamily="18" charset="0"/>
                            <a:ea typeface="黑体" panose="02010609060101010101" pitchFamily="49" charset="-122"/>
                          </a:rPr>
                          <m:t>𝒙</m:t>
                        </m:r>
                      </m:e>
                    </m:acc>
                    <m: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rPr>
                      <m:t>, </m:t>
                    </m:r>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1" i="1" smtClean="0">
                            <a:latin typeface="Cambria Math" panose="02040503050406030204" pitchFamily="18" charset="0"/>
                            <a:ea typeface="黑体" panose="02010609060101010101" pitchFamily="49" charset="-122"/>
                          </a:rPr>
                          <m:t>𝒙</m:t>
                        </m:r>
                      </m:e>
                    </m:d>
                    <m:r>
                      <a:rPr lang="en-US" altLang="zh-CN" sz="2000" b="0" i="1" smtClean="0">
                        <a:latin typeface="Cambria Math" panose="02040503050406030204" pitchFamily="18" charset="0"/>
                        <a:ea typeface="黑体" panose="02010609060101010101" pitchFamily="49" charset="-122"/>
                      </a:rPr>
                      <m:t>=</m:t>
                    </m:r>
                    <m:nary>
                      <m:naryPr>
                        <m:chr m:val="∑"/>
                        <m:ctrlPr>
                          <a:rPr lang="en-US" altLang="zh-CN" sz="2000" b="0" i="1" smtClean="0">
                            <a:latin typeface="Cambria Math" panose="02040503050406030204" pitchFamily="18" charset="0"/>
                            <a:ea typeface="黑体" panose="02010609060101010101" pitchFamily="49" charset="-122"/>
                          </a:rPr>
                        </m:ctrlPr>
                      </m:naryPr>
                      <m:sub>
                        <m:r>
                          <a:rPr lang="en-US" altLang="zh-CN" sz="2000" b="0" i="1" smtClean="0">
                            <a:latin typeface="Cambria Math" panose="02040503050406030204" pitchFamily="18" charset="0"/>
                            <a:ea typeface="黑体" panose="02010609060101010101" pitchFamily="49" charset="-122"/>
                          </a:rPr>
                          <m:t>𝑙</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𝐿</m:t>
                        </m:r>
                      </m:sup>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𝛼</m:t>
                            </m:r>
                          </m:e>
                          <m:sub>
                            <m:r>
                              <a:rPr lang="en-US" altLang="zh-CN" sz="2000" b="0" i="1" smtClean="0">
                                <a:latin typeface="Cambria Math" panose="02040503050406030204" pitchFamily="18" charset="0"/>
                                <a:ea typeface="黑体" panose="02010609060101010101" pitchFamily="49" charset="-122"/>
                              </a:rPr>
                              <m:t>𝑙</m:t>
                            </m:r>
                          </m:sub>
                        </m:sSub>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𝒃</m:t>
                                </m:r>
                              </m:e>
                              <m:sub>
                                <m:r>
                                  <a:rPr lang="en-US" altLang="zh-CN" sz="2000" b="0" i="1" smtClean="0">
                                    <a:latin typeface="Cambria Math" panose="02040503050406030204" pitchFamily="18" charset="0"/>
                                    <a:ea typeface="黑体" panose="02010609060101010101" pitchFamily="49" charset="-122"/>
                                  </a:rPr>
                                  <m:t>𝑙</m:t>
                                </m:r>
                              </m:sub>
                            </m:sSub>
                          </m:e>
                        </m:d>
                      </m:e>
                    </m:nary>
                  </m:oMath>
                </a14:m>
                <a:endParaRPr lang="en-US" altLang="zh-CN" sz="2000" b="0" dirty="0">
                  <a:latin typeface="黑体" panose="02010609060101010101" pitchFamily="49" charset="-122"/>
                  <a:ea typeface="黑体" panose="02010609060101010101" pitchFamily="49" charset="-122"/>
                </a:endParaRPr>
              </a:p>
              <a:p>
                <a:pPr lvl="2">
                  <a:buFont typeface="Wingdings" panose="05000000000000000000" pitchFamily="2" charset="2"/>
                  <a:buChar char="Ø"/>
                </a:pPr>
                <a:endParaRPr lang="en-US" altLang="zh-CN" sz="2000" b="0" dirty="0">
                  <a:latin typeface="黑体" panose="02010609060101010101" pitchFamily="49" charset="-122"/>
                  <a:ea typeface="黑体" panose="02010609060101010101" pitchFamily="49" charset="-122"/>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那么</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oMath>
                </a14:m>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可以</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分别表示为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𝑆</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𝑋𝐵</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b="1" i="1">
                                  <a:latin typeface="Cambria Math" panose="02040503050406030204" pitchFamily="18" charset="0"/>
                                  <a:ea typeface="黑体" panose="02010609060101010101" pitchFamily="49" charset="-122"/>
                                </a:rPr>
                                <m:t>𝒙</m:t>
                              </m:r>
                            </m:e>
                          </m:acc>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𝑥</m:t>
                              </m:r>
                            </m:e>
                          </m:acc>
                          <m:r>
                            <a:rPr lang="en-US" altLang="zh-CN" sz="2000" b="0" i="1" smtClean="0">
                              <a:latin typeface="Cambria Math" panose="02040503050406030204" pitchFamily="18" charset="0"/>
                              <a:ea typeface="黑体" panose="02010609060101010101" pitchFamily="49" charset="-122"/>
                            </a:rPr>
                            <m:t>𝐵</m:t>
                          </m:r>
                        </m:sub>
                      </m:sSub>
                      <m:r>
                        <a:rPr lang="en-US" altLang="zh-CN" sz="2000" b="0" i="1" smtClean="0">
                          <a:latin typeface="Cambria Math" panose="02040503050406030204" pitchFamily="18" charset="0"/>
                          <a:ea typeface="黑体" panose="02010609060101010101" pitchFamily="49" charset="-122"/>
                        </a:rPr>
                        <m:t>𝑓</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𝐵</m:t>
                      </m:r>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smtClean="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pitchFamily="18" charset="0"/>
                            <a:ea typeface="黑体" panose="02010609060101010101" pitchFamily="49" charset="-122"/>
                            <a:cs typeface="Times New Roman" panose="02020603050405020304" pitchFamily="18" charset="0"/>
                          </a:rPr>
                          <m:t>𝑆</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𝑋𝐵</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𝑥</m:t>
                            </m:r>
                          </m:e>
                        </m:acc>
                        <m:r>
                          <a:rPr lang="en-US" altLang="zh-CN" sz="2000" i="1">
                            <a:latin typeface="Cambria Math" panose="02040503050406030204" pitchFamily="18" charset="0"/>
                            <a:ea typeface="黑体" panose="02010609060101010101" pitchFamily="49" charset="-122"/>
                          </a:rPr>
                          <m:t>𝐵</m:t>
                        </m:r>
                      </m:sub>
                    </m:sSub>
                    <m:r>
                      <a:rPr lang="zh-CN" altLang="en-US" sz="2000" i="1" smtClean="0">
                        <a:latin typeface="Cambria Math" panose="02040503050406030204" pitchFamily="18" charset="0"/>
                        <a:ea typeface="黑体" panose="02010609060101010101" pitchFamily="49" charset="-122"/>
                      </a:rPr>
                      <m:t>为</m:t>
                    </m:r>
                  </m:oMath>
                </a14:m>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权重系数的矩阵表示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6"/>
                <a:ext cx="11087275" cy="4458941"/>
              </a:xfrm>
              <a:blipFill>
                <a:blip r:embed="rId3"/>
                <a:stretch>
                  <a:fillRect t="-23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13</a:t>
            </a:fld>
            <a:endParaRPr lang="zh-CN" altLang="en-US" dirty="0"/>
          </a:p>
        </p:txBody>
      </p:sp>
    </p:spTree>
    <p:extLst>
      <p:ext uri="{BB962C8B-B14F-4D97-AF65-F5344CB8AC3E}">
        <p14:creationId xmlns:p14="http://schemas.microsoft.com/office/powerpoint/2010/main" val="10429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14</a:t>
            </a:fld>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597568" y="987185"/>
                <a:ext cx="10784305" cy="4755404"/>
              </a:xfrm>
              <a:prstGeom prst="rect">
                <a:avLst/>
              </a:prstGeom>
            </p:spPr>
            <p:txBody>
              <a:bodyPr wrap="square">
                <a:spAutoFit/>
              </a:bodyPr>
              <a:lstStyle/>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smtClean="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假设</a:t>
                </a:r>
                <a14:m>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的先验分布为</a:t>
                </a:r>
                <a14:m>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𝒩</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𝟎</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Σ</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zh-CN" altLang="en-US"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那么</a:t>
                </a: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384048" lvl="2">
                  <a:lnSpc>
                    <a:spcPct val="90000"/>
                  </a:lnSpc>
                  <a:spcBef>
                    <a:spcPts val="200"/>
                  </a:spcBef>
                  <a:spcAft>
                    <a:spcPts val="400"/>
                  </a:spcAft>
                  <a:buClr>
                    <a:srgbClr val="E48312"/>
                  </a:buClr>
                </a:pPr>
                <a14:m>
                  <m:oMathPara xmlns:m="http://schemas.openxmlformats.org/officeDocument/2006/math">
                    <m:oMathParaPr>
                      <m:jc m:val="centerGroup"/>
                    </m:oMathParaPr>
                    <m:oMath xmlns:m="http://schemas.openxmlformats.org/officeDocument/2006/math">
                      <m:d>
                        <m:dPr>
                          <m:ctrlPr>
                            <a:rPr lang="en-US" altLang="zh-CN" sz="2000" i="1">
                              <a:latin typeface="Cambria Math" panose="02040503050406030204" pitchFamily="18" charset="0"/>
                              <a:ea typeface="黑体" panose="02010609060101010101" pitchFamily="49" charset="-122"/>
                            </a:rPr>
                          </m:ctrlPr>
                        </m:dPr>
                        <m:e>
                          <m:m>
                            <m:mPr>
                              <m:mcs>
                                <m:mc>
                                  <m:mcPr>
                                    <m:count m:val="1"/>
                                    <m:mcJc m:val="center"/>
                                  </m:mcPr>
                                </m:mc>
                              </m:mcs>
                              <m:ctrlPr>
                                <a:rPr lang="en-US" altLang="zh-CN" sz="2000" i="1">
                                  <a:latin typeface="Cambria Math" panose="02040503050406030204" pitchFamily="18" charset="0"/>
                                  <a:ea typeface="黑体" panose="02010609060101010101" pitchFamily="49" charset="-122"/>
                                </a:rPr>
                              </m:ctrlPr>
                            </m:mPr>
                            <m:mr>
                              <m:e>
                                <m:r>
                                  <a:rPr lang="en-US" altLang="zh-CN" sz="2000" b="1" i="1">
                                    <a:latin typeface="Cambria Math" panose="02040503050406030204" pitchFamily="18" charset="0"/>
                                    <a:ea typeface="黑体" panose="02010609060101010101" pitchFamily="49" charset="-122"/>
                                  </a:rPr>
                                  <m:t>𝒚</m:t>
                                </m:r>
                              </m:e>
                            </m:mr>
                            <m:mr>
                              <m:e>
                                <m:r>
                                  <a:rPr lang="en-US" altLang="zh-CN" sz="2000" i="1">
                                    <a:latin typeface="Cambria Math" panose="02040503050406030204" pitchFamily="18" charset="0"/>
                                    <a:ea typeface="黑体" panose="02010609060101010101" pitchFamily="49" charset="-122"/>
                                  </a:rPr>
                                  <m:t>𝑓</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𝑥</m:t>
                                        </m:r>
                                      </m:e>
                                    </m:acc>
                                  </m:e>
                                </m:d>
                              </m:e>
                            </m:mr>
                          </m:m>
                        </m:e>
                      </m:d>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𝒩</m:t>
                      </m:r>
                      <m:d>
                        <m:dPr>
                          <m:ctrlPr>
                            <a:rPr lang="en-US" altLang="zh-CN" sz="2000" i="1">
                              <a:latin typeface="Cambria Math" panose="02040503050406030204" pitchFamily="18" charset="0"/>
                              <a:ea typeface="黑体" panose="02010609060101010101" pitchFamily="49" charset="-122"/>
                            </a:rPr>
                          </m:ctrlPr>
                        </m:dPr>
                        <m:e>
                          <m:r>
                            <a:rPr lang="en-US" altLang="zh-CN" sz="2000" b="1" i="1">
                              <a:latin typeface="Cambria Math" panose="02040503050406030204" pitchFamily="18" charset="0"/>
                              <a:ea typeface="黑体" panose="02010609060101010101" pitchFamily="49" charset="-122"/>
                            </a:rPr>
                            <m:t>𝟎</m:t>
                          </m:r>
                          <m:r>
                            <a:rPr lang="en-US" altLang="zh-CN" sz="2000" i="1">
                              <a:latin typeface="Cambria Math" panose="02040503050406030204" pitchFamily="18" charset="0"/>
                              <a:ea typeface="黑体" panose="02010609060101010101" pitchFamily="49" charset="-122"/>
                            </a:rPr>
                            <m:t>,</m:t>
                          </m:r>
                          <m:d>
                            <m:dPr>
                              <m:begChr m:val="["/>
                              <m:endChr m:val="]"/>
                              <m:ctrlPr>
                                <a:rPr lang="en-US" altLang="zh-CN" sz="2000" i="1">
                                  <a:latin typeface="Cambria Math" panose="02040503050406030204" pitchFamily="18" charset="0"/>
                                  <a:ea typeface="黑体" panose="02010609060101010101" pitchFamily="49" charset="-122"/>
                                </a:rPr>
                              </m:ctrlPr>
                            </m:dPr>
                            <m:e>
                              <m:m>
                                <m:mPr>
                                  <m:mcs>
                                    <m:mc>
                                      <m:mcPr>
                                        <m:count m:val="2"/>
                                        <m:mcJc m:val="center"/>
                                      </m:mcPr>
                                    </m:mc>
                                  </m:mcs>
                                  <m:ctrlPr>
                                    <a:rPr lang="en-US" altLang="zh-CN" sz="2000" i="1">
                                      <a:latin typeface="Cambria Math" panose="02040503050406030204" pitchFamily="18" charset="0"/>
                                      <a:ea typeface="黑体" panose="02010609060101010101" pitchFamily="49" charset="-122"/>
                                    </a:rPr>
                                  </m:ctrlPr>
                                </m:mPr>
                                <m:mr>
                                  <m:e>
                                    <m:sSub>
                                      <m:sSubPr>
                                        <m:ctrlPr>
                                          <a:rPr lang="en-US" altLang="zh-CN" sz="2000" b="0" i="1" smtClean="0">
                                            <a:latin typeface="Cambria Math" panose="02040503050406030204" pitchFamily="18" charset="0"/>
                                            <a:ea typeface="黑体" panose="02010609060101010101" pitchFamily="49" charset="-122"/>
                                          </a:rPr>
                                        </m:ctrlPr>
                                      </m:sSubPr>
                                      <m:e>
                                        <m:r>
                                          <m:rPr>
                                            <m:brk m:alnAt="7"/>
                                          </m:rPr>
                                          <a:rPr lang="en-US" altLang="zh-CN" sz="2000" b="0" i="1" smtClean="0">
                                            <a:latin typeface="Cambria Math" panose="02040503050406030204" pitchFamily="18" charset="0"/>
                                            <a:ea typeface="黑体" panose="02010609060101010101" pitchFamily="49" charset="-122"/>
                                          </a:rPr>
                                          <m:t>𝑆</m:t>
                                        </m:r>
                                      </m:e>
                                      <m:sub>
                                        <m:r>
                                          <m:rPr>
                                            <m:brk m:alnAt="7"/>
                                          </m:rP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𝐵</m:t>
                                        </m:r>
                                      </m:sub>
                                    </m:sSub>
                                    <m:r>
                                      <m:rPr>
                                        <m:sty m:val="p"/>
                                        <m:brk m:alnAt="7"/>
                                      </m:rPr>
                                      <a:rPr lang="en-US" altLang="zh-CN" sz="2000" b="0" i="0" smtClean="0">
                                        <a:latin typeface="Cambria Math" panose="02040503050406030204" pitchFamily="18" charset="0"/>
                                        <a:ea typeface="黑体" panose="02010609060101010101" pitchFamily="49" charset="-122"/>
                                      </a:rPr>
                                      <m:t>Σ</m:t>
                                    </m:r>
                                    <m:sSubSup>
                                      <m:sSubSupPr>
                                        <m:ctrlPr>
                                          <a:rPr lang="en-US" altLang="zh-CN" sz="2000" b="0" i="1" smtClean="0">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b="0" i="1" smtClean="0">
                                            <a:latin typeface="Cambria Math" panose="02040503050406030204" pitchFamily="18" charset="0"/>
                                            <a:ea typeface="黑体" panose="02010609060101010101" pitchFamily="49" charset="-122"/>
                                          </a:rPr>
                                          <m:t>𝑇</m:t>
                                        </m:r>
                                      </m:sup>
                                    </m:sSubSup>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𝑋𝐵</m:t>
                                        </m:r>
                                      </m:sub>
                                    </m:sSub>
                                    <m:r>
                                      <m:rPr>
                                        <m:sty m:val="p"/>
                                      </m:rPr>
                                      <a:rPr lang="en-US" altLang="zh-CN" sz="2000" b="0" i="0" smtClean="0">
                                        <a:latin typeface="Cambria Math" panose="02040503050406030204" pitchFamily="18" charset="0"/>
                                        <a:ea typeface="黑体" panose="02010609060101010101" pitchFamily="49" charset="-122"/>
                                      </a:rPr>
                                      <m:t>Σ</m:t>
                                    </m:r>
                                    <m:sSubSup>
                                      <m:sSub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𝑇</m:t>
                                        </m:r>
                                      </m:sup>
                                    </m:sSubSup>
                                  </m:e>
                                </m:mr>
                                <m:m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sSubSup>
                                      <m:sSubSupPr>
                                        <m:ctrlPr>
                                          <a:rPr lang="en-US" altLang="zh-CN" sz="2000" b="0" i="1" smtClean="0">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b="0" i="1" smtClean="0">
                                            <a:latin typeface="Cambria Math" panose="02040503050406030204" pitchFamily="18" charset="0"/>
                                            <a:ea typeface="黑体" panose="02010609060101010101" pitchFamily="49" charset="-122"/>
                                          </a:rPr>
                                          <m:t>𝑇</m:t>
                                        </m:r>
                                      </m:sup>
                                    </m:sSubSup>
                                  </m:e>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sSubSup>
                                      <m:sSub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𝑇</m:t>
                                        </m:r>
                                      </m:sup>
                                    </m:sSubSup>
                                  </m:e>
                                </m:mr>
                              </m:m>
                            </m:e>
                          </m:d>
                        </m:e>
                      </m:d>
                    </m:oMath>
                  </m:oMathPara>
                </a14:m>
                <a:endParaRPr lang="en-US" altLang="zh-CN" sz="2000" i="1" dirty="0" smtClean="0">
                  <a:latin typeface="Cambria Math" panose="02040503050406030204" pitchFamily="18" charset="0"/>
                  <a:ea typeface="黑体" panose="02010609060101010101" pitchFamily="49" charset="-122"/>
                </a:endParaRPr>
              </a:p>
              <a:p>
                <a:pPr marL="384048" lvl="2">
                  <a:lnSpc>
                    <a:spcPct val="90000"/>
                  </a:lnSpc>
                  <a:spcBef>
                    <a:spcPts val="200"/>
                  </a:spcBef>
                  <a:spcAft>
                    <a:spcPts val="400"/>
                  </a:spcAft>
                  <a:buClr>
                    <a:srgbClr val="E48312"/>
                  </a:buClr>
                </a:pPr>
                <a:endParaRPr lang="en-US" altLang="zh-CN" sz="2000" i="1" dirty="0">
                  <a:latin typeface="Cambria Math" panose="02040503050406030204" pitchFamily="18" charset="0"/>
                  <a:ea typeface="黑体" panose="02010609060101010101" pitchFamily="49" charset="-122"/>
                </a:endParaRPr>
              </a:p>
              <a:p>
                <a:pPr marL="726948" lvl="2" indent="-342900">
                  <a:lnSpc>
                    <a:spcPct val="90000"/>
                  </a:lnSpc>
                  <a:spcBef>
                    <a:spcPts val="200"/>
                  </a:spcBef>
                  <a:spcAft>
                    <a:spcPts val="400"/>
                  </a:spcAft>
                  <a:buClr>
                    <a:srgbClr val="E48312"/>
                  </a:buClr>
                  <a:buFont typeface="Wingdings" panose="05000000000000000000" pitchFamily="2" charset="2"/>
                  <a:buChar char="Ø"/>
                </a:pPr>
                <a14:m>
                  <m:oMath xmlns:m="http://schemas.openxmlformats.org/officeDocument/2006/math">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𝑓</m:t>
                    </m:r>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acc>
                          <m:accPr>
                            <m:chr m:val="̂"/>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1" i="1" kern="0" smtClean="0">
                                <a:solidFill>
                                  <a:srgbClr val="000000">
                                    <a:lumMod val="75000"/>
                                    <a:lumOff val="25000"/>
                                  </a:srgbClr>
                                </a:solidFill>
                                <a:latin typeface="Cambria Math" panose="02040503050406030204" pitchFamily="18" charset="0"/>
                                <a:ea typeface="黑体" panose="02010609060101010101" pitchFamily="49" charset="-122"/>
                              </a:rPr>
                              <m:t>𝒙</m:t>
                            </m:r>
                          </m:e>
                        </m:acc>
                      </m:e>
                    </m:d>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m:t>
                    </m:r>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𝒚</m:t>
                    </m:r>
                  </m:oMath>
                </a14:m>
                <a:r>
                  <a:rPr lang="zh-CN" altLang="en-US"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rPr>
                  <a:t>的均值为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sSup>
                      <m:sSup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Sub>
                            <m:r>
                              <m:rPr>
                                <m:sty m:val="p"/>
                                <m:brk m:alnAt="7"/>
                              </m:rPr>
                              <a:rPr lang="en-US" altLang="zh-CN" sz="2000">
                                <a:latin typeface="Cambria Math" panose="02040503050406030204" pitchFamily="18" charset="0"/>
                                <a:ea typeface="黑体" panose="02010609060101010101" pitchFamily="49" charset="-122"/>
                              </a:rPr>
                              <m:t>Σ</m:t>
                            </m:r>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kern="0">
                            <a:solidFill>
                              <a:srgbClr val="000000">
                                <a:lumMod val="75000"/>
                                <a:lumOff val="25000"/>
                              </a:srgbClr>
                            </a:solidFill>
                            <a:latin typeface="Cambria Math" panose="02040503050406030204" pitchFamily="18" charset="0"/>
                            <a:ea typeface="黑体" panose="02010609060101010101" pitchFamily="49" charset="-122"/>
                          </a:rPr>
                          <m:t>−1</m:t>
                        </m:r>
                      </m:sup>
                    </m:sSup>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𝒚</m:t>
                    </m:r>
                    <m:r>
                      <a:rPr lang="en-US" altLang="zh-CN" sz="2000" b="1" i="0" kern="0"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dPr>
                          <m:e>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fPr>
                              <m:num>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𝑋𝐵</m:t>
                                    </m:r>
                                  </m:sub>
                                </m:sSub>
                              </m:num>
                              <m:den>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2</m:t>
                                    </m:r>
                                  </m:sup>
                                </m:sSup>
                              </m:den>
                            </m:f>
                          </m:e>
                        </m:d>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−1</m:t>
                        </m:r>
                      </m:sup>
                    </m:sSup>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fPr>
                      <m:num>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num>
                      <m:den>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rPr>
                      <m:t>𝒚</m:t>
                    </m:r>
                  </m:oMath>
                </a14:m>
                <a:endParaRPr lang="en-US" altLang="zh-CN"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465120" lvl="1" algn="just">
                  <a:lnSpc>
                    <a:spcPct val="90000"/>
                  </a:lnSpc>
                  <a:spcBef>
                    <a:spcPts val="200"/>
                  </a:spcBef>
                  <a:spcAft>
                    <a:spcPts val="400"/>
                  </a:spcAft>
                  <a:buClr>
                    <a:srgbClr val="E48312"/>
                  </a:buClr>
                </a:pPr>
                <a:r>
                  <a:rPr lang="zh-CN" altLang="en-US"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rPr>
                  <a:t>    方差为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𝑇</m:t>
                        </m:r>
                      </m:sup>
                    </m:sSub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sSup>
                      <m:sSup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Sub>
                            <m:r>
                              <m:rPr>
                                <m:sty m:val="p"/>
                                <m:brk m:alnAt="7"/>
                              </m:rPr>
                              <a:rPr lang="en-US" altLang="zh-CN" sz="2000">
                                <a:latin typeface="Cambria Math" panose="02040503050406030204" pitchFamily="18" charset="0"/>
                                <a:ea typeface="黑体" panose="02010609060101010101" pitchFamily="49" charset="-122"/>
                              </a:rPr>
                              <m:t>Σ</m:t>
                            </m:r>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kern="0">
                            <a:solidFill>
                              <a:srgbClr val="000000">
                                <a:lumMod val="75000"/>
                                <a:lumOff val="25000"/>
                              </a:srgbClr>
                            </a:solidFill>
                            <a:latin typeface="Cambria Math" panose="02040503050406030204" pitchFamily="18" charset="0"/>
                            <a:ea typeface="黑体" panose="02010609060101010101" pitchFamily="49" charset="-122"/>
                          </a:rPr>
                          <m:t>−1</m:t>
                        </m:r>
                      </m:sup>
                    </m:sSup>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r>
                          <a:rPr lang="en-US" altLang="zh-CN" sz="2000" i="1">
                            <a:latin typeface="Cambria Math" panose="02040503050406030204" pitchFamily="18" charset="0"/>
                            <a:ea typeface="黑体" panose="02010609060101010101" pitchFamily="49" charset="-122"/>
                          </a:rPr>
                          <m:t>𝑋𝐵</m:t>
                        </m:r>
                      </m:sub>
                    </m:sSub>
                    <m:r>
                      <m:rPr>
                        <m:sty m:val="p"/>
                      </m:rPr>
                      <a:rPr lang="en-US" altLang="zh-CN" sz="2000">
                        <a:latin typeface="Cambria Math" panose="02040503050406030204" pitchFamily="18" charset="0"/>
                        <a:ea typeface="黑体" panose="02010609060101010101" pitchFamily="49" charset="-122"/>
                      </a:rPr>
                      <m:t>Σ</m:t>
                    </m:r>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𝑇</m:t>
                        </m:r>
                      </m:sup>
                    </m:sSub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dPr>
                          <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𝑋𝐵</m:t>
                                    </m:r>
                                  </m:sub>
                                </m:sSub>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e>
                        </m:d>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−1</m:t>
                        </m:r>
                      </m:sup>
                    </m:sSup>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𝑥</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𝑇</m:t>
                        </m:r>
                      </m:sup>
                    </m:sSubSup>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465120" lvl="1" algn="just">
                  <a:lnSpc>
                    <a:spcPct val="90000"/>
                  </a:lnSpc>
                  <a:spcBef>
                    <a:spcPts val="200"/>
                  </a:spcBef>
                  <a:spcAft>
                    <a:spcPts val="400"/>
                  </a:spcAft>
                  <a:buClr>
                    <a:srgbClr val="E48312"/>
                  </a:buClr>
                </a:pP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由于</a:t>
                </a:r>
                <a14:m>
                  <m:oMath xmlns:m="http://schemas.openxmlformats.org/officeDocument/2006/math">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为对称阵，可以将其特征值分解为</a:t>
                </a:r>
                <a14:m>
                  <m:oMath xmlns:m="http://schemas.openxmlformats.org/officeDocument/2006/math">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𝑇</m:t>
                        </m:r>
                      </m:sup>
                    </m:s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𝐷</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令</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𝑇</m:t>
                        </m:r>
                      </m:sup>
                    </m:sSup>
                    <m:r>
                      <a:rPr lang="zh-CN" altLang="en-US"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𝐷</m:t>
                    </m:r>
                    <m:r>
                      <a:rPr lang="zh-CN" altLang="en-US" sz="2000" i="1">
                        <a:solidFill>
                          <a:srgbClr val="000000">
                            <a:lumMod val="75000"/>
                            <a:lumOff val="25000"/>
                          </a:srgbClr>
                        </a:solidFill>
                        <a:latin typeface="Cambria Math" panose="02040503050406030204" pitchFamily="18" charset="0"/>
                        <a:ea typeface="黑体" panose="02010609060101010101" pitchFamily="49" charset="-122"/>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则均值为</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Sup>
                              <m:sSubSupPr>
                                <m:ctrlPr>
                                  <a:rPr lang="en-US" altLang="zh-CN" sz="2000" i="1">
                                    <a:latin typeface="Cambria Math" panose="02040503050406030204" pitchFamily="18" charset="0"/>
                                    <a:ea typeface="黑体" panose="02010609060101010101" pitchFamily="49" charset="-122"/>
                                  </a:rPr>
                                </m:ctrlPr>
                              </m:sSubSup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up>
                                <m:r>
                                  <a:rPr lang="en-US" altLang="zh-CN" sz="2000" i="1">
                                    <a:latin typeface="Cambria Math" panose="02040503050406030204" pitchFamily="18" charset="0"/>
                                    <a:ea typeface="黑体" panose="02010609060101010101" pitchFamily="49" charset="-122"/>
                                  </a:rPr>
                                  <m:t>𝑇</m:t>
                                </m:r>
                              </m:sup>
                            </m:sSubSup>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𝒚</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，方差为</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sSubSup>
                      <m:sSub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up>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T</m:t>
                        </m:r>
                      </m:sup>
                    </m:sSubSup>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597568" y="987185"/>
                <a:ext cx="10784305" cy="4755404"/>
              </a:xfrm>
              <a:prstGeom prst="rect">
                <a:avLst/>
              </a:prstGeom>
              <a:blipFill>
                <a:blip r:embed="rId3"/>
                <a:stretch>
                  <a:fillRect t="-1667" b="-2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61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6"/>
                <a:ext cx="11087275" cy="5132711"/>
              </a:xfrm>
            </p:spPr>
            <p:txBody>
              <a:bodyPr>
                <a:normAutofit/>
              </a:bodyPr>
              <a:lstStyle/>
              <a:p>
                <a:pPr lvl="1">
                  <a:buFont typeface="Wingdings" panose="05000000000000000000" pitchFamily="2" charset="2"/>
                  <a:buChar char="l"/>
                </a:pPr>
                <a:r>
                  <a:rPr lang="zh-CN" altLang="en-US" sz="2400" dirty="0" smtClean="0">
                    <a:ea typeface="黑体" panose="02010609060101010101" pitchFamily="49" charset="-122"/>
                  </a:rPr>
                  <a:t> 选取核函数</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𝐾</m:t>
                    </m:r>
                    <m:d>
                      <m:dPr>
                        <m:ctrlPr>
                          <a:rPr lang="en-US" altLang="zh-CN" sz="2400" b="0" i="1" smtClean="0">
                            <a:latin typeface="Cambria Math" panose="02040503050406030204" pitchFamily="18" charset="0"/>
                            <a:ea typeface="黑体" panose="02010609060101010101" pitchFamily="49" charset="-122"/>
                          </a:rPr>
                        </m:ctrlPr>
                      </m:dPr>
                      <m:e>
                        <m:r>
                          <a:rPr lang="en-US" altLang="zh-CN" sz="2400" b="1" i="1" smtClean="0">
                            <a:latin typeface="Cambria Math" panose="02040503050406030204" pitchFamily="18" charset="0"/>
                            <a:ea typeface="黑体" panose="02010609060101010101" pitchFamily="49" charset="-122"/>
                          </a:rPr>
                          <m:t>𝒂</m:t>
                        </m:r>
                        <m:r>
                          <a:rPr lang="en-US" altLang="zh-CN" sz="2400" b="0"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𝒃</m:t>
                        </m:r>
                      </m:e>
                    </m:d>
                    <m:r>
                      <a:rPr lang="en-US" altLang="zh-CN" sz="2400" b="0" i="1" smtClean="0">
                        <a:latin typeface="Cambria Math" panose="02040503050406030204" pitchFamily="18" charset="0"/>
                        <a:ea typeface="黑体" panose="02010609060101010101" pitchFamily="49" charset="-122"/>
                      </a:rPr>
                      <m:t>=</m:t>
                    </m:r>
                    <m:func>
                      <m:funcPr>
                        <m:ctrlPr>
                          <a:rPr lang="en-US" altLang="zh-CN" sz="2400" b="0" i="1" smtClean="0">
                            <a:latin typeface="Cambria Math" panose="02040503050406030204" pitchFamily="18" charset="0"/>
                            <a:ea typeface="黑体" panose="02010609060101010101" pitchFamily="49" charset="-122"/>
                          </a:rPr>
                        </m:ctrlPr>
                      </m:funcPr>
                      <m:fName>
                        <m:r>
                          <m:rPr>
                            <m:sty m:val="p"/>
                          </m:rPr>
                          <a:rPr lang="en-US" altLang="zh-CN" sz="2400" b="0" i="0" smtClean="0">
                            <a:latin typeface="Cambria Math" panose="02040503050406030204" pitchFamily="18" charset="0"/>
                            <a:ea typeface="黑体" panose="02010609060101010101" pitchFamily="49" charset="-122"/>
                          </a:rPr>
                          <m:t>exp</m:t>
                        </m:r>
                      </m:fName>
                      <m:e>
                        <m:f>
                          <m:fPr>
                            <m:ctrlPr>
                              <a:rPr lang="en-US" altLang="zh-CN" sz="2400" b="0" i="1" smtClean="0">
                                <a:latin typeface="Cambria Math" panose="02040503050406030204" pitchFamily="18" charset="0"/>
                                <a:ea typeface="黑体" panose="02010609060101010101" pitchFamily="49" charset="-122"/>
                              </a:rPr>
                            </m:ctrlPr>
                          </m:fPr>
                          <m:num>
                            <m:r>
                              <a:rPr lang="en-US" altLang="zh-CN" sz="2400" b="1" i="1" smtClean="0">
                                <a:latin typeface="Cambria Math" panose="02040503050406030204" pitchFamily="18" charset="0"/>
                                <a:ea typeface="黑体" panose="02010609060101010101" pitchFamily="49" charset="-122"/>
                              </a:rPr>
                              <m:t>𝒂</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𝑊</m:t>
                                </m:r>
                              </m:e>
                              <m:sub>
                                <m:r>
                                  <a:rPr lang="en-US" altLang="zh-CN" sz="2400" b="0" i="1" smtClean="0">
                                    <a:latin typeface="Cambria Math" panose="02040503050406030204" pitchFamily="18" charset="0"/>
                                    <a:ea typeface="黑体" panose="02010609060101010101" pitchFamily="49" charset="-122"/>
                                  </a:rPr>
                                  <m:t>𝑎</m:t>
                                </m:r>
                              </m:sub>
                            </m:sSub>
                            <m:sSubSup>
                              <m:sSubSupPr>
                                <m:ctrlPr>
                                  <a:rPr lang="en-US" altLang="zh-CN" sz="2400" b="0" i="1" smtClean="0">
                                    <a:latin typeface="Cambria Math" panose="02040503050406030204" pitchFamily="18" charset="0"/>
                                    <a:ea typeface="黑体" panose="02010609060101010101" pitchFamily="49" charset="-122"/>
                                  </a:rPr>
                                </m:ctrlPr>
                              </m:sSubSupPr>
                              <m:e>
                                <m:r>
                                  <a:rPr lang="en-US" altLang="zh-CN" sz="2400" b="0" i="1" smtClean="0">
                                    <a:latin typeface="Cambria Math" panose="02040503050406030204" pitchFamily="18" charset="0"/>
                                    <a:ea typeface="黑体" panose="02010609060101010101" pitchFamily="49" charset="-122"/>
                                  </a:rPr>
                                  <m:t>𝑊</m:t>
                                </m:r>
                              </m:e>
                              <m:sub>
                                <m:r>
                                  <a:rPr lang="en-US" altLang="zh-CN" sz="2400" b="0" i="1" smtClean="0">
                                    <a:latin typeface="Cambria Math" panose="02040503050406030204" pitchFamily="18" charset="0"/>
                                    <a:ea typeface="黑体" panose="02010609060101010101" pitchFamily="49" charset="-122"/>
                                  </a:rPr>
                                  <m:t>𝑏</m:t>
                                </m:r>
                              </m:sub>
                              <m:sup>
                                <m:r>
                                  <a:rPr lang="en-US" altLang="zh-CN" sz="2400" b="0" i="1" smtClean="0">
                                    <a:latin typeface="Cambria Math" panose="02040503050406030204" pitchFamily="18" charset="0"/>
                                    <a:ea typeface="黑体" panose="02010609060101010101" pitchFamily="49" charset="-122"/>
                                  </a:rPr>
                                  <m:t>𝑇</m:t>
                                </m:r>
                              </m:sup>
                            </m:sSubSup>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𝒃</m:t>
                                </m:r>
                              </m:e>
                              <m:sup>
                                <m:r>
                                  <a:rPr lang="en-US" altLang="zh-CN" sz="2400" b="0" i="1" smtClean="0">
                                    <a:latin typeface="Cambria Math" panose="02040503050406030204" pitchFamily="18" charset="0"/>
                                    <a:ea typeface="黑体" panose="02010609060101010101" pitchFamily="49" charset="-122"/>
                                  </a:rPr>
                                  <m:t>𝑇</m:t>
                                </m:r>
                              </m:sup>
                            </m:sSup>
                          </m:num>
                          <m:den>
                            <m:r>
                              <a:rPr lang="en-US" altLang="zh-CN" sz="2400" b="0" i="1" smtClean="0">
                                <a:latin typeface="Cambria Math" panose="02040503050406030204" pitchFamily="18" charset="0"/>
                                <a:ea typeface="黑体" panose="02010609060101010101" pitchFamily="49" charset="-122"/>
                              </a:rPr>
                              <m:t>𝑠</m:t>
                            </m:r>
                          </m:den>
                        </m:f>
                      </m:e>
                    </m:func>
                    <m:r>
                      <a:rPr lang="zh-CN" altLang="en-US" sz="2400" i="1">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则均值可表示为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14:m>
                  <m:oMathPara xmlns:m="http://schemas.openxmlformats.org/officeDocument/2006/math">
                    <m:oMathParaPr>
                      <m:jc m:val="centerGroup"/>
                    </m:oMathParaPr>
                    <m:oMath xmlns:m="http://schemas.openxmlformats.org/officeDocument/2006/math">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𝔼</m:t>
                      </m:r>
                      <m:d>
                        <m:dPr>
                          <m:begChr m:val="["/>
                          <m:endChr m:val="]"/>
                          <m:ctrlP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ctrlPr>
                        </m:dPr>
                        <m:e>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𝑓</m:t>
                          </m:r>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acc>
                                <m:accPr>
                                  <m:chr m:val="̂"/>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𝒙</m:t>
                                  </m:r>
                                </m:e>
                              </m:acc>
                            </m:e>
                          </m:d>
                        </m:e>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acc>
                                    <m:accPr>
                                      <m:chr m:val="̂"/>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𝒙</m:t>
                                      </m:r>
                                    </m:e>
                                  </m:acc>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m:t>
                                  </m:r>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𝐵</m:t>
                                  </m:r>
                                </m:e>
                              </m:d>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𝑎</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𝐵</m:t>
                                  </m:r>
                                </m:e>
                                <m:sup>
                                  <m:r>
                                    <a:rPr lang="en-US" altLang="zh-CN" sz="2000" i="1">
                                      <a:latin typeface="Cambria Math" panose="02040503050406030204" pitchFamily="18" charset="0"/>
                                      <a:ea typeface="黑体" panose="02010609060101010101" pitchFamily="49" charset="-122"/>
                                    </a:rPr>
                                    <m:t>𝑇</m:t>
                                  </m:r>
                                </m:sup>
                              </m:sSup>
                            </m:num>
                            <m:den>
                              <m:r>
                                <a:rPr lang="en-US" altLang="zh-CN" sz="2000" i="1">
                                  <a:latin typeface="Cambria Math" panose="02040503050406030204" pitchFamily="18" charset="0"/>
                                  <a:ea typeface="黑体" panose="02010609060101010101" pitchFamily="49" charset="-122"/>
                                </a:rPr>
                                <m:t>𝑠</m:t>
                              </m:r>
                            </m:den>
                          </m:f>
                        </m:e>
                      </m:func>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cs typeface="Times New Roman" panose="02020603050405020304" pitchFamily="18" charset="0"/>
                  </a:rPr>
                  <a:t> 相较于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Transformer</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，如果将上述公式中权重归一化，可视为等价</a:t>
                </a:r>
                <a:endParaRPr lang="en-US" altLang="zh-CN" sz="2000" i="1" dirty="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endParaRPr>
              </a:p>
              <a:p>
                <a:pPr marL="201168" lvl="1" indent="0" algn="ctr">
                  <a:buNone/>
                </a:pPr>
                <a14:m>
                  <m:oMath xmlns:m="http://schemas.openxmlformats.org/officeDocument/2006/math">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𝐴𝑡𝑡𝑛</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𝑞</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𝑉</m:t>
                        </m:r>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2000" b="0" i="0" dirty="0" smtClean="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rPr>
                  <a:t>softmax</a:t>
                </a:r>
                <a14:m>
                  <m:oMath xmlns:m="http://schemas.openxmlformats.org/officeDocument/2006/math">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𝑞</m:t>
                            </m:r>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𝑇</m:t>
                                </m:r>
                              </m:sup>
                            </m:sSup>
                          </m:num>
                          <m:den>
                            <m:rad>
                              <m:radPr>
                                <m:degHide m:val="on"/>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radPr>
                              <m:deg/>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𝑑</m:t>
                                </m:r>
                              </m:e>
                            </m:rad>
                          </m:den>
                        </m:f>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𝑉</m:t>
                    </m:r>
                  </m:oMath>
                </a14:m>
                <a:endParaRPr lang="en-US" altLang="zh-CN" sz="2000" dirty="0" smtClean="0">
                  <a:latin typeface="黑体" panose="02010609060101010101" pitchFamily="49" charset="-122"/>
                  <a:ea typeface="黑体" panose="02010609060101010101" pitchFamily="49" charset="-122"/>
                  <a:cs typeface="Times New Roman" panose="02020603050405020304" pitchFamily="18" charset="0"/>
                </a:endParaRPr>
              </a:p>
              <a:p>
                <a:pPr marL="201168" lvl="1" indent="0" algn="ctr">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如果将</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𝐶</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个维度分为</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h</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份，每份内部采用相同参数的高斯过程，不同份之间采用不同参数的高斯过程，则可等价于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Multi-head Attention</a:t>
                </a: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6"/>
                <a:ext cx="11087275" cy="5132711"/>
              </a:xfrm>
              <a:blipFill>
                <a:blip r:embed="rId3"/>
                <a:stretch>
                  <a:fillRect r="-99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15</a:t>
            </a:fld>
            <a:endParaRPr lang="zh-CN" altLang="en-US" dirty="0"/>
          </a:p>
        </p:txBody>
      </p:sp>
    </p:spTree>
    <p:extLst>
      <p:ext uri="{BB962C8B-B14F-4D97-AF65-F5344CB8AC3E}">
        <p14:creationId xmlns:p14="http://schemas.microsoft.com/office/powerpoint/2010/main" val="133887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16</a:t>
            </a:fld>
            <a:endParaRPr lang="zh-HK" altLang="en-US" dirty="0">
              <a:solidFill>
                <a:schemeClr val="bg1"/>
              </a:solidFill>
            </a:endParaRPr>
          </a:p>
        </p:txBody>
      </p:sp>
    </p:spTree>
    <p:extLst>
      <p:ext uri="{BB962C8B-B14F-4D97-AF65-F5344CB8AC3E}">
        <p14:creationId xmlns:p14="http://schemas.microsoft.com/office/powerpoint/2010/main" val="24135879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Clustering-based primitive update</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如何得到</a:t>
                </a:r>
                <a14:m>
                  <m:oMath xmlns:m="http://schemas.openxmlformats.org/officeDocument/2006/math">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d>
                      <m:d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f>
                      <m:f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𝐵𝑋</m:t>
                            </m:r>
                          </m:sub>
                        </m:sSub>
                      </m:num>
                      <m:den>
                        <m:sSup>
                          <m:sSup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400" b="1" i="1">
                        <a:solidFill>
                          <a:srgbClr val="000000">
                            <a:lumMod val="75000"/>
                            <a:lumOff val="25000"/>
                          </a:srgbClr>
                        </a:solidFill>
                        <a:latin typeface="Cambria Math" panose="02040503050406030204" pitchFamily="18" charset="0"/>
                        <a:ea typeface="黑体" panose="02010609060101010101" pitchFamily="49" charset="-122"/>
                      </a:rPr>
                      <m:t>𝒚</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可视为所有训练集目标隐空间特征的加权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希望每个基元表征某一类目标的统计特征</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令</a:t>
                </a:r>
                <a14:m>
                  <m:oMath xmlns:m="http://schemas.openxmlformats.org/officeDocument/2006/math">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𝑃</m:t>
                    </m:r>
                    <m:d>
                      <m:d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b="1" i="1" smtClean="0">
                                <a:solidFill>
                                  <a:srgbClr val="000000">
                                    <a:lumMod val="75000"/>
                                    <a:lumOff val="25000"/>
                                  </a:srgbClr>
                                </a:solidFill>
                                <a:latin typeface="Cambria Math" panose="02040503050406030204" pitchFamily="18" charset="0"/>
                                <a:ea typeface="黑体" panose="02010609060101010101" pitchFamily="49" charset="-122"/>
                              </a:rPr>
                              <m:t>𝒃</m:t>
                            </m:r>
                          </m:e>
                          <m:sub>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𝑙</m:t>
                            </m:r>
                          </m:sub>
                        </m:sSub>
                      </m:e>
                      <m:e>
                        <m:sSub>
                          <m:sSub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b="1" i="1" smtClean="0">
                                <a:solidFill>
                                  <a:srgbClr val="000000">
                                    <a:lumMod val="75000"/>
                                    <a:lumOff val="25000"/>
                                  </a:srgbClr>
                                </a:solidFill>
                                <a:latin typeface="Cambria Math" panose="02040503050406030204" pitchFamily="18" charset="0"/>
                                <a:ea typeface="黑体" panose="02010609060101010101" pitchFamily="49" charset="-122"/>
                              </a:rPr>
                              <m:t>𝒙</m:t>
                            </m:r>
                          </m:e>
                          <m:sub>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𝑛</m:t>
                            </m:r>
                          </m:sub>
                        </m:sSub>
                      </m:e>
                    </m:d>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表示第</a:t>
                </a:r>
                <a14:m>
                  <m:oMath xmlns:m="http://schemas.openxmlformats.org/officeDocument/2006/math">
                    <m:r>
                      <a:rPr lang="en-US" altLang="zh-CN" sz="2200" b="0" i="1" smtClean="0">
                        <a:latin typeface="Cambria Math" panose="02040503050406030204" pitchFamily="18" charset="0"/>
                        <a:ea typeface="黑体" panose="02010609060101010101" pitchFamily="49" charset="-122"/>
                        <a:cs typeface="Times New Roman" panose="02020603050405020304" pitchFamily="18" charset="0"/>
                      </a:rPr>
                      <m:t>𝑛</m:t>
                    </m:r>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个目标属于第</a:t>
                </a:r>
                <a14:m>
                  <m:oMath xmlns:m="http://schemas.openxmlformats.org/officeDocument/2006/math">
                    <m:r>
                      <a:rPr lang="en-US" altLang="zh-CN" sz="2200" b="0" i="1" smtClean="0">
                        <a:latin typeface="Cambria Math" panose="02040503050406030204" pitchFamily="18" charset="0"/>
                        <a:ea typeface="黑体" panose="02010609060101010101" pitchFamily="49" charset="-122"/>
                        <a:cs typeface="Times New Roman" panose="02020603050405020304" pitchFamily="18" charset="0"/>
                      </a:rPr>
                      <m:t>𝑙</m:t>
                    </m:r>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个基元所表示的类别</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14:m>
                  <m:oMathPara xmlns:m="http://schemas.openxmlformats.org/officeDocument/2006/math">
                    <m:oMathParaPr>
                      <m:jc m:val="centerGroup"/>
                    </m:oMathParaPr>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𝑛</m:t>
                              </m:r>
                            </m:sub>
                          </m:sSub>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sSub>
                                    <m:sSubPr>
                                      <m:ctrlPr>
                                        <a:rPr lang="en-US" altLang="zh-CN" sz="2000" i="1">
                                          <a:latin typeface="Cambria Math" panose="02040503050406030204" pitchFamily="18" charset="0"/>
                                          <a:ea typeface="黑体" panose="02010609060101010101" pitchFamily="49" charset="-122"/>
                                        </a:rPr>
                                      </m:ctrlPr>
                                    </m:sSubPr>
                                    <m:e>
                                      <m:r>
                                        <a:rPr lang="en-US" altLang="zh-CN" sz="2000" b="1" i="1">
                                          <a:latin typeface="Cambria Math" panose="02040503050406030204" pitchFamily="18" charset="0"/>
                                          <a:ea typeface="黑体" panose="02010609060101010101" pitchFamily="49" charset="-122"/>
                                        </a:rPr>
                                        <m:t>𝒙</m:t>
                                      </m:r>
                                    </m:e>
                                    <m:sub>
                                      <m:r>
                                        <a:rPr lang="en-US" altLang="zh-CN" sz="2000" i="1">
                                          <a:latin typeface="Cambria Math" panose="02040503050406030204" pitchFamily="18" charset="0"/>
                                          <a:ea typeface="黑体" panose="02010609060101010101" pitchFamily="49" charset="-122"/>
                                        </a:rPr>
                                        <m:t>𝑛</m:t>
                                      </m:r>
                                    </m:sub>
                                  </m:sSub>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𝑥</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i="1">
                                          <a:latin typeface="Cambria Math" panose="02040503050406030204" pitchFamily="18" charset="0"/>
                                          <a:ea typeface="黑体" panose="02010609060101010101" pitchFamily="49" charset="-122"/>
                                        </a:rPr>
                                      </m:ctrlPr>
                                    </m:sSubSupPr>
                                    <m:e>
                                      <m:r>
                                        <a:rPr lang="en-US" altLang="zh-CN" sz="2000" b="1" i="1">
                                          <a:latin typeface="Cambria Math" panose="02040503050406030204" pitchFamily="18" charset="0"/>
                                          <a:ea typeface="黑体" panose="02010609060101010101" pitchFamily="49" charset="-122"/>
                                        </a:rPr>
                                        <m:t>𝒃</m:t>
                                      </m:r>
                                    </m:e>
                                    <m:sub>
                                      <m:r>
                                        <a:rPr lang="en-US" altLang="zh-CN" sz="2000" i="1">
                                          <a:latin typeface="Cambria Math" panose="02040503050406030204" pitchFamily="18" charset="0"/>
                                          <a:ea typeface="黑体" panose="02010609060101010101" pitchFamily="49" charset="-122"/>
                                        </a:rPr>
                                        <m:t>𝑙</m:t>
                                      </m:r>
                                    </m:sub>
                                    <m:sup>
                                      <m:r>
                                        <a:rPr lang="en-US" altLang="zh-CN" sz="2000" i="1">
                                          <a:latin typeface="Cambria Math" panose="02040503050406030204" pitchFamily="18" charset="0"/>
                                          <a:ea typeface="黑体" panose="02010609060101010101" pitchFamily="49" charset="-122"/>
                                        </a:rPr>
                                        <m:t>𝑇</m:t>
                                      </m:r>
                                    </m:sup>
                                  </m:sSubSup>
                                </m:num>
                                <m:den>
                                  <m:r>
                                    <a:rPr lang="en-US" altLang="zh-CN" sz="2000" i="1">
                                      <a:latin typeface="Cambria Math" panose="02040503050406030204" pitchFamily="18" charset="0"/>
                                      <a:ea typeface="黑体" panose="02010609060101010101" pitchFamily="49" charset="-122"/>
                                    </a:rPr>
                                    <m:t>𝜏</m:t>
                                  </m:r>
                                </m:den>
                              </m:f>
                            </m:e>
                          </m:func>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m:t>
                              </m:r>
                            </m:sup>
                            <m:e>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sSub>
                                        <m:sSubPr>
                                          <m:ctrlPr>
                                            <a:rPr lang="en-US" altLang="zh-CN" sz="2000" i="1">
                                              <a:latin typeface="Cambria Math" panose="02040503050406030204" pitchFamily="18" charset="0"/>
                                              <a:ea typeface="黑体" panose="02010609060101010101" pitchFamily="49" charset="-122"/>
                                            </a:rPr>
                                          </m:ctrlPr>
                                        </m:sSubPr>
                                        <m:e>
                                          <m:r>
                                            <a:rPr lang="en-US" altLang="zh-CN" sz="2000" b="1" i="1">
                                              <a:latin typeface="Cambria Math" panose="02040503050406030204" pitchFamily="18" charset="0"/>
                                              <a:ea typeface="黑体" panose="02010609060101010101" pitchFamily="49" charset="-122"/>
                                            </a:rPr>
                                            <m:t>𝒙</m:t>
                                          </m:r>
                                        </m:e>
                                        <m:sub>
                                          <m:r>
                                            <a:rPr lang="en-US" altLang="zh-CN" sz="2000" i="1">
                                              <a:latin typeface="Cambria Math" panose="02040503050406030204" pitchFamily="18" charset="0"/>
                                              <a:ea typeface="黑体" panose="02010609060101010101" pitchFamily="49" charset="-122"/>
                                            </a:rPr>
                                            <m:t>𝑛</m:t>
                                          </m:r>
                                        </m:sub>
                                      </m:sSub>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𝑥</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i="1">
                                              <a:latin typeface="Cambria Math" panose="02040503050406030204" pitchFamily="18" charset="0"/>
                                              <a:ea typeface="黑体" panose="02010609060101010101" pitchFamily="49" charset="-122"/>
                                            </a:rPr>
                                          </m:ctrlPr>
                                        </m:sSubSupPr>
                                        <m:e>
                                          <m:r>
                                            <a:rPr lang="en-US" altLang="zh-CN" sz="2000" b="1" i="1">
                                              <a:latin typeface="Cambria Math" panose="02040503050406030204" pitchFamily="18" charset="0"/>
                                              <a:ea typeface="黑体" panose="02010609060101010101" pitchFamily="49" charset="-122"/>
                                            </a:rPr>
                                            <m:t>𝒃</m:t>
                                          </m:r>
                                        </m:e>
                                        <m:sub>
                                          <m:r>
                                            <a:rPr lang="en-US" altLang="zh-CN" sz="2000" i="1">
                                              <a:latin typeface="Cambria Math" panose="02040503050406030204" pitchFamily="18" charset="0"/>
                                              <a:ea typeface="黑体" panose="02010609060101010101" pitchFamily="49" charset="-122"/>
                                            </a:rPr>
                                            <m:t>𝑙</m:t>
                                          </m:r>
                                        </m:sub>
                                        <m:sup>
                                          <m:r>
                                            <a:rPr lang="en-US" altLang="zh-CN" sz="2000" i="1">
                                              <a:latin typeface="Cambria Math" panose="02040503050406030204" pitchFamily="18" charset="0"/>
                                              <a:ea typeface="黑体" panose="02010609060101010101" pitchFamily="49" charset="-122"/>
                                            </a:rPr>
                                            <m:t>𝑇</m:t>
                                          </m:r>
                                        </m:sup>
                                      </m:sSubSup>
                                    </m:num>
                                    <m:den>
                                      <m:r>
                                        <a:rPr lang="en-US" altLang="zh-CN" sz="2000" i="1">
                                          <a:latin typeface="Cambria Math" panose="02040503050406030204" pitchFamily="18" charset="0"/>
                                          <a:ea typeface="黑体" panose="02010609060101010101" pitchFamily="49" charset="-122"/>
                                        </a:rPr>
                                        <m:t>𝜏</m:t>
                                      </m:r>
                                    </m:den>
                                  </m:f>
                                </m:e>
                              </m:func>
                            </m:e>
                          </m:nary>
                        </m:den>
                      </m:f>
                    </m:oMath>
                  </m:oMathPara>
                </a14:m>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引入残差连接</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nary>
                            <m:naryPr>
                              <m:chr m:val="∑"/>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𝐿𝑖𝑛𝑒𝑎𝑟</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e>
                          </m:nary>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e>
                          </m:nary>
                        </m:den>
                      </m:f>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7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17</a:t>
            </a:fld>
            <a:endParaRPr lang="zh-CN" altLang="en-US" dirty="0"/>
          </a:p>
        </p:txBody>
      </p:sp>
    </p:spTree>
    <p:extLst>
      <p:ext uri="{BB962C8B-B14F-4D97-AF65-F5344CB8AC3E}">
        <p14:creationId xmlns:p14="http://schemas.microsoft.com/office/powerpoint/2010/main" val="155096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Clustering-based primitive update</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使基元表征和数据集中目标的特征共享更多的信息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引入最大化互信息作为正则化</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𝐼</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up/>
                        <m:e>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b="0" i="0" smtClean="0">
                                      <a:latin typeface="Cambria Math" panose="02040503050406030204" pitchFamily="18" charset="0"/>
                                      <a:ea typeface="黑体" panose="02010609060101010101" pitchFamily="49" charset="-122"/>
                                      <a:cs typeface="Times New Roman" panose="02020603050405020304" pitchFamily="18" charset="0"/>
                                    </a:rPr>
                                    <m:t>log</m:t>
                                  </m:r>
                                </m:fName>
                                <m:e>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num>
                                    <m:den>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d>
                                    </m:den>
                                  </m:f>
                                </m:e>
                              </m:func>
                            </m:e>
                          </m:nary>
                        </m:e>
                      </m:nary>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𝔼</m:t>
                          </m:r>
                        </m:e>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Sub>
                      <m:d>
                        <m:dPr>
                          <m:begChr m:val="["/>
                          <m:endChr m:val="]"/>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b="0" i="0" smtClean="0">
                                      <a:latin typeface="Cambria Math" panose="02040503050406030204" pitchFamily="18" charset="0"/>
                                      <a:ea typeface="黑体" panose="02010609060101010101" pitchFamily="49" charset="-122"/>
                                      <a:cs typeface="Times New Roman" panose="02020603050405020304" pitchFamily="18" charset="0"/>
                                    </a:rPr>
                                    <m:t>log</m:t>
                                  </m:r>
                                </m:fName>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e>
                              </m:func>
                            </m:e>
                          </m:nary>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𝐻</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𝐻</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为常数，则对应损失函数为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ℒ</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𝑀𝐼</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𝑁</m:t>
                          </m:r>
                        </m:den>
                      </m:f>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up/>
                        <m:e>
                          <m:nary>
                            <m:naryPr>
                              <m:chr m:val="∑"/>
                              <m:supHide m:val="on"/>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latin typeface="Cambria Math" panose="02040503050406030204" pitchFamily="18" charset="0"/>
                                      <a:ea typeface="黑体" panose="02010609060101010101" pitchFamily="49" charset="-122"/>
                                      <a:cs typeface="Times New Roman" panose="02020603050405020304" pitchFamily="18" charset="0"/>
                                    </a:rPr>
                                    <m:t>log</m:t>
                                  </m:r>
                                </m:fName>
                                <m:e>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𝑛</m:t>
                                          </m:r>
                                        </m:sub>
                                      </m:sSub>
                                    </m:e>
                                  </m:d>
                                </m:e>
                              </m:func>
                            </m:e>
                          </m:nary>
                        </m:e>
                      </m:nary>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上述损失函数倾向于使得</a:t>
                </a:r>
                <a14:m>
                  <m:oMath xmlns:m="http://schemas.openxmlformats.org/officeDocument/2006/math">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m:rPr>
                            <m:sty m:val="p"/>
                          </m:r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t>n</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 ..., </m:t>
                    </m:r>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𝐿</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变为</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onehot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向量，则</a:t>
                </a:r>
                <a14:m>
                  <m:oMath xmlns:m="http://schemas.openxmlformats.org/officeDocument/2006/math">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𝐿𝑖𝑛𝑒𝑎𝑟</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e>
                        </m:nary>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e>
                        </m:nary>
                      </m:den>
                    </m:f>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可视为求属于</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𝑏</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所表示类别的聚类中心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1651" r="-60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18</a:t>
            </a:fld>
            <a:endParaRPr lang="zh-CN" altLang="en-US" dirty="0"/>
          </a:p>
        </p:txBody>
      </p:sp>
    </p:spTree>
    <p:extLst>
      <p:ext uri="{BB962C8B-B14F-4D97-AF65-F5344CB8AC3E}">
        <p14:creationId xmlns:p14="http://schemas.microsoft.com/office/powerpoint/2010/main" val="144446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19</a:t>
            </a:fld>
            <a:endParaRPr lang="zh-HK" altLang="en-US" dirty="0">
              <a:solidFill>
                <a:schemeClr val="bg1"/>
              </a:solidFill>
            </a:endParaRPr>
          </a:p>
        </p:txBody>
      </p:sp>
    </p:spTree>
    <p:extLst>
      <p:ext uri="{BB962C8B-B14F-4D97-AF65-F5344CB8AC3E}">
        <p14:creationId xmlns:p14="http://schemas.microsoft.com/office/powerpoint/2010/main" val="2903729380"/>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solidFill>
                  <a:schemeClr val="accent2"/>
                </a:solidFill>
              </a:endParaRPr>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098070" y="2888884"/>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83C1A88-8B90-49CC-A5FD-605E7C5D574B}"/>
              </a:ext>
            </a:extLst>
          </p:cNvPr>
          <p:cNvSpPr txBox="1"/>
          <p:nvPr/>
        </p:nvSpPr>
        <p:spPr>
          <a:xfrm>
            <a:off x="5098069" y="3789442"/>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cxnSp>
        <p:nvCxnSpPr>
          <p:cNvPr id="21" name="直接连接符 20">
            <a:extLst>
              <a:ext uri="{FF2B5EF4-FFF2-40B4-BE49-F238E27FC236}">
                <a16:creationId xmlns:a16="http://schemas.microsoft.com/office/drawing/2014/main" id="{D382D893-7805-46C8-A7F7-DC0DCFC05483}"/>
              </a:ext>
            </a:extLst>
          </p:cNvPr>
          <p:cNvCxnSpPr>
            <a:cxnSpLocks/>
          </p:cNvCxnSpPr>
          <p:nvPr/>
        </p:nvCxnSpPr>
        <p:spPr>
          <a:xfrm>
            <a:off x="4632636" y="1706336"/>
            <a:ext cx="0" cy="368039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098070" y="1988326"/>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098069" y="4690000"/>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09A7550E-3492-4E08-A67B-4728D66A132E}"/>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2</a:t>
            </a:fld>
            <a:endParaRPr lang="zh-HK" altLang="en-US" dirty="0">
              <a:solidFill>
                <a:schemeClr val="bg1"/>
              </a:solidFill>
            </a:endParaRPr>
          </a:p>
        </p:txBody>
      </p:sp>
    </p:spTree>
    <p:extLst>
      <p:ext uri="{BB962C8B-B14F-4D97-AF65-F5344CB8AC3E}">
        <p14:creationId xmlns:p14="http://schemas.microsoft.com/office/powerpoint/2010/main" val="34851094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Multi-modal primitive fusion</a:t>
            </a: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研究动机</a:t>
            </a: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数据增强、数据采集设备校准等带来点云与图像对齐的问题</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现有方法仅考虑相同场景的目标不同模态的融合</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对统计基元表征进行多模态融合，不用考虑对齐问题，也能充分利用数据集的信息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20</a:t>
            </a:fld>
            <a:endParaRPr lang="zh-CN" altLang="en-US" dirty="0"/>
          </a:p>
        </p:txBody>
      </p:sp>
    </p:spTree>
    <p:extLst>
      <p:ext uri="{BB962C8B-B14F-4D97-AF65-F5344CB8AC3E}">
        <p14:creationId xmlns:p14="http://schemas.microsoft.com/office/powerpoint/2010/main" val="191305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Multi-modal primitive fusion</a:t>
            </a: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21</a:t>
            </a:fld>
            <a:endParaRPr lang="zh-CN" altLang="en-US" dirty="0"/>
          </a:p>
        </p:txBody>
      </p:sp>
      <p:sp>
        <p:nvSpPr>
          <p:cNvPr id="3" name="矩形 2">
            <a:extLst>
              <a:ext uri="{FF2B5EF4-FFF2-40B4-BE49-F238E27FC236}">
                <a16:creationId xmlns:a16="http://schemas.microsoft.com/office/drawing/2014/main" id="{872A6D43-3827-6586-A01D-3A89E7EC856D}"/>
              </a:ext>
            </a:extLst>
          </p:cNvPr>
          <p:cNvSpPr/>
          <p:nvPr/>
        </p:nvSpPr>
        <p:spPr>
          <a:xfrm>
            <a:off x="959224"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DE76EF2-4119-A1DD-F243-E3132C9C407A}"/>
              </a:ext>
            </a:extLst>
          </p:cNvPr>
          <p:cNvSpPr/>
          <p:nvPr/>
        </p:nvSpPr>
        <p:spPr>
          <a:xfrm>
            <a:off x="1251636"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B970349-7803-273B-CF66-5BAF089AF817}"/>
              </a:ext>
            </a:extLst>
          </p:cNvPr>
          <p:cNvSpPr/>
          <p:nvPr/>
        </p:nvSpPr>
        <p:spPr>
          <a:xfrm>
            <a:off x="1876800"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AFA0FBD-B6FA-0123-09A2-5D40AEC1DBDB}"/>
              </a:ext>
            </a:extLst>
          </p:cNvPr>
          <p:cNvSpPr/>
          <p:nvPr/>
        </p:nvSpPr>
        <p:spPr>
          <a:xfrm>
            <a:off x="1564218"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93866AB-AB6D-9E3C-21D8-4B278AADD03C}"/>
              </a:ext>
            </a:extLst>
          </p:cNvPr>
          <p:cNvSpPr/>
          <p:nvPr/>
        </p:nvSpPr>
        <p:spPr>
          <a:xfrm>
            <a:off x="990598"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CA4829B-A188-289B-29DB-B0DE9E7E6CB8}"/>
              </a:ext>
            </a:extLst>
          </p:cNvPr>
          <p:cNvSpPr/>
          <p:nvPr/>
        </p:nvSpPr>
        <p:spPr>
          <a:xfrm>
            <a:off x="1283010"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E778DF1-410F-49DA-AC6E-090B42C36F2B}"/>
              </a:ext>
            </a:extLst>
          </p:cNvPr>
          <p:cNvSpPr/>
          <p:nvPr/>
        </p:nvSpPr>
        <p:spPr>
          <a:xfrm>
            <a:off x="1908174"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B18074D-E9E5-91AE-F243-80829EA8D6CB}"/>
              </a:ext>
            </a:extLst>
          </p:cNvPr>
          <p:cNvSpPr/>
          <p:nvPr/>
        </p:nvSpPr>
        <p:spPr>
          <a:xfrm>
            <a:off x="1595592"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2D5B3E1-DE4A-CC8B-18B0-DD9E749D6AF2}"/>
              </a:ext>
            </a:extLst>
          </p:cNvPr>
          <p:cNvSpPr/>
          <p:nvPr/>
        </p:nvSpPr>
        <p:spPr>
          <a:xfrm>
            <a:off x="2614269"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F756385-BAA4-9781-3A92-7AF887572C41}"/>
              </a:ext>
            </a:extLst>
          </p:cNvPr>
          <p:cNvSpPr/>
          <p:nvPr/>
        </p:nvSpPr>
        <p:spPr>
          <a:xfrm>
            <a:off x="3239433"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3E98CF9-B04D-E422-A7C6-3A156E90B017}"/>
              </a:ext>
            </a:extLst>
          </p:cNvPr>
          <p:cNvSpPr/>
          <p:nvPr/>
        </p:nvSpPr>
        <p:spPr>
          <a:xfrm>
            <a:off x="2926851"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84CC498-AB63-3ADE-BB9E-481367B1CE7B}"/>
              </a:ext>
            </a:extLst>
          </p:cNvPr>
          <p:cNvSpPr/>
          <p:nvPr/>
        </p:nvSpPr>
        <p:spPr>
          <a:xfrm>
            <a:off x="2618751"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94C4657-89ED-C051-393A-EC58A23C11EF}"/>
              </a:ext>
            </a:extLst>
          </p:cNvPr>
          <p:cNvSpPr/>
          <p:nvPr/>
        </p:nvSpPr>
        <p:spPr>
          <a:xfrm>
            <a:off x="3243915"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6319D4-3CCC-E190-47D5-51FA933D705C}"/>
              </a:ext>
            </a:extLst>
          </p:cNvPr>
          <p:cNvSpPr/>
          <p:nvPr/>
        </p:nvSpPr>
        <p:spPr>
          <a:xfrm>
            <a:off x="2931333"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E9D81100-97B6-9CB4-226F-27441577F8D9}"/>
              </a:ext>
            </a:extLst>
          </p:cNvPr>
          <p:cNvSpPr/>
          <p:nvPr/>
        </p:nvSpPr>
        <p:spPr>
          <a:xfrm>
            <a:off x="2326341" y="1622612"/>
            <a:ext cx="1407459" cy="66993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Primitive Update</a:t>
            </a:r>
            <a:endParaRPr lang="zh-CN" altLang="en-US" dirty="0"/>
          </a:p>
        </p:txBody>
      </p:sp>
      <p:sp>
        <p:nvSpPr>
          <p:cNvPr id="19" name="矩形: 圆角 18">
            <a:extLst>
              <a:ext uri="{FF2B5EF4-FFF2-40B4-BE49-F238E27FC236}">
                <a16:creationId xmlns:a16="http://schemas.microsoft.com/office/drawing/2014/main" id="{896961C4-3C6D-86D0-FC86-3C1707022D5F}"/>
              </a:ext>
            </a:extLst>
          </p:cNvPr>
          <p:cNvSpPr/>
          <p:nvPr/>
        </p:nvSpPr>
        <p:spPr>
          <a:xfrm>
            <a:off x="2319491" y="4118249"/>
            <a:ext cx="1407459" cy="669938"/>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Primitive Update</a:t>
            </a:r>
            <a:endParaRPr lang="zh-CN" altLang="en-US" dirty="0"/>
          </a:p>
        </p:txBody>
      </p:sp>
      <p:sp>
        <p:nvSpPr>
          <p:cNvPr id="20" name="矩形 19">
            <a:extLst>
              <a:ext uri="{FF2B5EF4-FFF2-40B4-BE49-F238E27FC236}">
                <a16:creationId xmlns:a16="http://schemas.microsoft.com/office/drawing/2014/main" id="{6E36FD8B-E2AA-DB7D-4671-B1486361B7DB}"/>
              </a:ext>
            </a:extLst>
          </p:cNvPr>
          <p:cNvSpPr/>
          <p:nvPr/>
        </p:nvSpPr>
        <p:spPr>
          <a:xfrm>
            <a:off x="3990600"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8A7F0A1-0E01-D397-395D-C8020483ED99}"/>
              </a:ext>
            </a:extLst>
          </p:cNvPr>
          <p:cNvSpPr/>
          <p:nvPr/>
        </p:nvSpPr>
        <p:spPr>
          <a:xfrm>
            <a:off x="4615764"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7CF6C58-9DF3-E0A2-B71A-B40822759B61}"/>
              </a:ext>
            </a:extLst>
          </p:cNvPr>
          <p:cNvSpPr/>
          <p:nvPr/>
        </p:nvSpPr>
        <p:spPr>
          <a:xfrm>
            <a:off x="4303182"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F6916C3-964F-0453-20A8-F98FBBDDF585}"/>
              </a:ext>
            </a:extLst>
          </p:cNvPr>
          <p:cNvSpPr/>
          <p:nvPr/>
        </p:nvSpPr>
        <p:spPr>
          <a:xfrm>
            <a:off x="4004046"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399A76B-306B-46DE-5AEF-BB026A804EAB}"/>
              </a:ext>
            </a:extLst>
          </p:cNvPr>
          <p:cNvSpPr/>
          <p:nvPr/>
        </p:nvSpPr>
        <p:spPr>
          <a:xfrm>
            <a:off x="4629210"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2979E93-9025-1AB8-EB0D-F2E772565EC1}"/>
              </a:ext>
            </a:extLst>
          </p:cNvPr>
          <p:cNvSpPr/>
          <p:nvPr/>
        </p:nvSpPr>
        <p:spPr>
          <a:xfrm>
            <a:off x="4316628"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2305238F-0006-10A1-726C-14E32DB52974}"/>
              </a:ext>
            </a:extLst>
          </p:cNvPr>
          <p:cNvSpPr/>
          <p:nvPr/>
        </p:nvSpPr>
        <p:spPr>
          <a:xfrm>
            <a:off x="5275730" y="2738718"/>
            <a:ext cx="1160929" cy="86509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Cross Attention</a:t>
            </a:r>
            <a:endParaRPr lang="zh-CN" altLang="en-US" dirty="0">
              <a:solidFill>
                <a:schemeClr val="tx1"/>
              </a:solidFill>
            </a:endParaRPr>
          </a:p>
        </p:txBody>
      </p:sp>
      <p:sp>
        <p:nvSpPr>
          <p:cNvPr id="27" name="矩形: 圆角 26">
            <a:extLst>
              <a:ext uri="{FF2B5EF4-FFF2-40B4-BE49-F238E27FC236}">
                <a16:creationId xmlns:a16="http://schemas.microsoft.com/office/drawing/2014/main" id="{0465BA9A-CB41-269F-008A-D403B6A2E267}"/>
              </a:ext>
            </a:extLst>
          </p:cNvPr>
          <p:cNvSpPr/>
          <p:nvPr/>
        </p:nvSpPr>
        <p:spPr>
          <a:xfrm>
            <a:off x="8305800" y="1671914"/>
            <a:ext cx="1860176" cy="66993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Sparse </a:t>
            </a:r>
          </a:p>
          <a:p>
            <a:pPr algn="ctr"/>
            <a:r>
              <a:rPr lang="en-US" altLang="zh-CN" dirty="0"/>
              <a:t>Gaussian Process</a:t>
            </a:r>
            <a:endParaRPr lang="zh-CN" altLang="en-US" dirty="0"/>
          </a:p>
        </p:txBody>
      </p:sp>
      <p:sp>
        <p:nvSpPr>
          <p:cNvPr id="28" name="矩形 27">
            <a:extLst>
              <a:ext uri="{FF2B5EF4-FFF2-40B4-BE49-F238E27FC236}">
                <a16:creationId xmlns:a16="http://schemas.microsoft.com/office/drawing/2014/main" id="{B8B008E5-C143-F131-F10A-72BCB3A99E7D}"/>
              </a:ext>
            </a:extLst>
          </p:cNvPr>
          <p:cNvSpPr/>
          <p:nvPr/>
        </p:nvSpPr>
        <p:spPr>
          <a:xfrm>
            <a:off x="6974544"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5CD2700-E987-7EAC-503C-D4CC83C7FA72}"/>
              </a:ext>
            </a:extLst>
          </p:cNvPr>
          <p:cNvSpPr/>
          <p:nvPr/>
        </p:nvSpPr>
        <p:spPr>
          <a:xfrm>
            <a:off x="7599708"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83442EF-9C7E-9EC1-177E-EEE8715ED02D}"/>
              </a:ext>
            </a:extLst>
          </p:cNvPr>
          <p:cNvSpPr/>
          <p:nvPr/>
        </p:nvSpPr>
        <p:spPr>
          <a:xfrm>
            <a:off x="7287126"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B71C463-5D7D-BADE-F4A1-983C66D5EBB0}"/>
              </a:ext>
            </a:extLst>
          </p:cNvPr>
          <p:cNvSpPr/>
          <p:nvPr/>
        </p:nvSpPr>
        <p:spPr>
          <a:xfrm>
            <a:off x="6974544"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4228F82-D06B-F854-CE9C-13082DFE8F1D}"/>
              </a:ext>
            </a:extLst>
          </p:cNvPr>
          <p:cNvSpPr/>
          <p:nvPr/>
        </p:nvSpPr>
        <p:spPr>
          <a:xfrm>
            <a:off x="7599708"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7BFAD75-4485-F855-35B0-F58E9F9BD32D}"/>
              </a:ext>
            </a:extLst>
          </p:cNvPr>
          <p:cNvSpPr/>
          <p:nvPr/>
        </p:nvSpPr>
        <p:spPr>
          <a:xfrm>
            <a:off x="7287126"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895DF74D-FEEA-7D50-22EC-885D2BA2D362}"/>
              </a:ext>
            </a:extLst>
          </p:cNvPr>
          <p:cNvSpPr/>
          <p:nvPr/>
        </p:nvSpPr>
        <p:spPr>
          <a:xfrm>
            <a:off x="8305800" y="4116007"/>
            <a:ext cx="1860176" cy="669938"/>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Sparse </a:t>
            </a:r>
          </a:p>
          <a:p>
            <a:pPr algn="ctr"/>
            <a:r>
              <a:rPr lang="en-US" altLang="zh-CN" dirty="0"/>
              <a:t>Gaussian Process</a:t>
            </a:r>
            <a:endParaRPr lang="zh-CN" altLang="en-US" dirty="0"/>
          </a:p>
        </p:txBody>
      </p:sp>
      <p:sp>
        <p:nvSpPr>
          <p:cNvPr id="35" name="矩形 34">
            <a:extLst>
              <a:ext uri="{FF2B5EF4-FFF2-40B4-BE49-F238E27FC236}">
                <a16:creationId xmlns:a16="http://schemas.microsoft.com/office/drawing/2014/main" id="{88A05F4E-FFD4-18A0-091D-0CD116A5D0E4}"/>
              </a:ext>
            </a:extLst>
          </p:cNvPr>
          <p:cNvSpPr/>
          <p:nvPr/>
        </p:nvSpPr>
        <p:spPr>
          <a:xfrm>
            <a:off x="10531411"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34B6239-D66F-47D0-88C7-EC885120633D}"/>
              </a:ext>
            </a:extLst>
          </p:cNvPr>
          <p:cNvSpPr/>
          <p:nvPr/>
        </p:nvSpPr>
        <p:spPr>
          <a:xfrm>
            <a:off x="10823823"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5C95459-723C-FAA3-67DD-71E51474A7B8}"/>
              </a:ext>
            </a:extLst>
          </p:cNvPr>
          <p:cNvSpPr/>
          <p:nvPr/>
        </p:nvSpPr>
        <p:spPr>
          <a:xfrm>
            <a:off x="11448987"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EC9305-C6EF-D6B8-E23A-4D9436576F4B}"/>
              </a:ext>
            </a:extLst>
          </p:cNvPr>
          <p:cNvSpPr/>
          <p:nvPr/>
        </p:nvSpPr>
        <p:spPr>
          <a:xfrm>
            <a:off x="11136405"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373815E-A91B-18ED-0522-5F02FD001977}"/>
              </a:ext>
            </a:extLst>
          </p:cNvPr>
          <p:cNvSpPr/>
          <p:nvPr/>
        </p:nvSpPr>
        <p:spPr>
          <a:xfrm>
            <a:off x="10531411"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97A611F-6081-3189-142C-427026BC6E8F}"/>
              </a:ext>
            </a:extLst>
          </p:cNvPr>
          <p:cNvSpPr/>
          <p:nvPr/>
        </p:nvSpPr>
        <p:spPr>
          <a:xfrm>
            <a:off x="10823823"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FA46B84-3142-47DD-4DFA-0D6B9720B6BA}"/>
              </a:ext>
            </a:extLst>
          </p:cNvPr>
          <p:cNvSpPr/>
          <p:nvPr/>
        </p:nvSpPr>
        <p:spPr>
          <a:xfrm>
            <a:off x="11448987"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B6DD9D1-077F-4BEB-301D-3FBBAEEEBF2C}"/>
              </a:ext>
            </a:extLst>
          </p:cNvPr>
          <p:cNvSpPr/>
          <p:nvPr/>
        </p:nvSpPr>
        <p:spPr>
          <a:xfrm>
            <a:off x="11136405"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05CFD175-4BE0-8FE8-DBF1-33FD781EA378}"/>
              </a:ext>
            </a:extLst>
          </p:cNvPr>
          <p:cNvCxnSpPr>
            <a:stCxn id="6" idx="3"/>
            <a:endCxn id="18" idx="1"/>
          </p:cNvCxnSpPr>
          <p:nvPr/>
        </p:nvCxnSpPr>
        <p:spPr>
          <a:xfrm flipV="1">
            <a:off x="2069541" y="1957581"/>
            <a:ext cx="256800" cy="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490EF0-A86A-624B-581B-CF5C53374A10}"/>
              </a:ext>
            </a:extLst>
          </p:cNvPr>
          <p:cNvCxnSpPr>
            <a:cxnSpLocks/>
          </p:cNvCxnSpPr>
          <p:nvPr/>
        </p:nvCxnSpPr>
        <p:spPr>
          <a:xfrm>
            <a:off x="2120027" y="4450978"/>
            <a:ext cx="21857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55F98BA-3267-7D1A-245E-34AE8F924AEC}"/>
              </a:ext>
            </a:extLst>
          </p:cNvPr>
          <p:cNvCxnSpPr>
            <a:cxnSpLocks/>
            <a:stCxn id="14" idx="0"/>
            <a:endCxn id="18" idx="2"/>
          </p:cNvCxnSpPr>
          <p:nvPr/>
        </p:nvCxnSpPr>
        <p:spPr>
          <a:xfrm flipV="1">
            <a:off x="3023222" y="2292550"/>
            <a:ext cx="6849" cy="14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39B3593-A0AD-1A9D-131A-FA8B50925611}"/>
              </a:ext>
            </a:extLst>
          </p:cNvPr>
          <p:cNvCxnSpPr>
            <a:cxnSpLocks/>
            <a:stCxn id="17" idx="2"/>
          </p:cNvCxnSpPr>
          <p:nvPr/>
        </p:nvCxnSpPr>
        <p:spPr>
          <a:xfrm flipH="1">
            <a:off x="3023221" y="3924300"/>
            <a:ext cx="4483" cy="19394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EE0A663-3EB9-430D-C865-87AE942F2A76}"/>
              </a:ext>
            </a:extLst>
          </p:cNvPr>
          <p:cNvCxnSpPr/>
          <p:nvPr/>
        </p:nvCxnSpPr>
        <p:spPr>
          <a:xfrm flipV="1">
            <a:off x="3717804" y="1957581"/>
            <a:ext cx="256800" cy="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89EBD93-454A-AF0B-790E-E1EA7CFAE590}"/>
              </a:ext>
            </a:extLst>
          </p:cNvPr>
          <p:cNvCxnSpPr>
            <a:cxnSpLocks/>
            <a:endCxn id="23" idx="1"/>
          </p:cNvCxnSpPr>
          <p:nvPr/>
        </p:nvCxnSpPr>
        <p:spPr>
          <a:xfrm>
            <a:off x="3726950" y="4450978"/>
            <a:ext cx="27709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09D7CEB-1F50-04D6-6512-B734E505A803}"/>
              </a:ext>
            </a:extLst>
          </p:cNvPr>
          <p:cNvCxnSpPr>
            <a:cxnSpLocks/>
            <a:stCxn id="21" idx="3"/>
          </p:cNvCxnSpPr>
          <p:nvPr/>
        </p:nvCxnSpPr>
        <p:spPr>
          <a:xfrm>
            <a:off x="4808505" y="1964822"/>
            <a:ext cx="526797" cy="771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直接箭头连接符 63">
            <a:extLst>
              <a:ext uri="{FF2B5EF4-FFF2-40B4-BE49-F238E27FC236}">
                <a16:creationId xmlns:a16="http://schemas.microsoft.com/office/drawing/2014/main" id="{D9162AEE-2795-1D09-FACA-E0B8B7FE867E}"/>
              </a:ext>
            </a:extLst>
          </p:cNvPr>
          <p:cNvCxnSpPr>
            <a:cxnSpLocks/>
            <a:stCxn id="24" idx="3"/>
          </p:cNvCxnSpPr>
          <p:nvPr/>
        </p:nvCxnSpPr>
        <p:spPr>
          <a:xfrm flipV="1">
            <a:off x="4821951" y="3557437"/>
            <a:ext cx="513351" cy="8935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76A997A-0581-197B-9579-F83BC672CB84}"/>
              </a:ext>
            </a:extLst>
          </p:cNvPr>
          <p:cNvCxnSpPr>
            <a:endCxn id="28" idx="1"/>
          </p:cNvCxnSpPr>
          <p:nvPr/>
        </p:nvCxnSpPr>
        <p:spPr>
          <a:xfrm flipV="1">
            <a:off x="6387353" y="2005853"/>
            <a:ext cx="587191" cy="7776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直接箭头连接符 68">
            <a:extLst>
              <a:ext uri="{FF2B5EF4-FFF2-40B4-BE49-F238E27FC236}">
                <a16:creationId xmlns:a16="http://schemas.microsoft.com/office/drawing/2014/main" id="{7C3235B6-634A-828B-73F5-4D71AED9C01B}"/>
              </a:ext>
            </a:extLst>
          </p:cNvPr>
          <p:cNvCxnSpPr>
            <a:stCxn id="29" idx="3"/>
            <a:endCxn id="27" idx="1"/>
          </p:cNvCxnSpPr>
          <p:nvPr/>
        </p:nvCxnSpPr>
        <p:spPr>
          <a:xfrm>
            <a:off x="7792449" y="2005853"/>
            <a:ext cx="513351" cy="10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直接箭头连接符 70">
            <a:extLst>
              <a:ext uri="{FF2B5EF4-FFF2-40B4-BE49-F238E27FC236}">
                <a16:creationId xmlns:a16="http://schemas.microsoft.com/office/drawing/2014/main" id="{B7DEFF9B-DB46-40D4-FF4A-406922FBD722}"/>
              </a:ext>
            </a:extLst>
          </p:cNvPr>
          <p:cNvCxnSpPr>
            <a:stCxn id="27" idx="3"/>
            <a:endCxn id="35" idx="1"/>
          </p:cNvCxnSpPr>
          <p:nvPr/>
        </p:nvCxnSpPr>
        <p:spPr>
          <a:xfrm flipV="1">
            <a:off x="10165976" y="2000679"/>
            <a:ext cx="365435" cy="62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连接符: 肘形 74">
            <a:extLst>
              <a:ext uri="{FF2B5EF4-FFF2-40B4-BE49-F238E27FC236}">
                <a16:creationId xmlns:a16="http://schemas.microsoft.com/office/drawing/2014/main" id="{96D27FA1-BAD8-0C13-463F-0E076DF4FBC3}"/>
              </a:ext>
            </a:extLst>
          </p:cNvPr>
          <p:cNvCxnSpPr>
            <a:cxnSpLocks/>
            <a:stCxn id="7" idx="0"/>
            <a:endCxn id="27" idx="0"/>
          </p:cNvCxnSpPr>
          <p:nvPr/>
        </p:nvCxnSpPr>
        <p:spPr>
          <a:xfrm rot="5400000" flipH="1" flipV="1">
            <a:off x="5430305" y="-2097802"/>
            <a:ext cx="35866" cy="7575299"/>
          </a:xfrm>
          <a:prstGeom prst="bentConnector3">
            <a:avLst>
              <a:gd name="adj1" fmla="val 10373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54E5CA67-0CFF-1A8E-2B8B-F14C30F26C38}"/>
              </a:ext>
            </a:extLst>
          </p:cNvPr>
          <p:cNvCxnSpPr>
            <a:stCxn id="11" idx="2"/>
            <a:endCxn id="34" idx="2"/>
          </p:cNvCxnSpPr>
          <p:nvPr/>
        </p:nvCxnSpPr>
        <p:spPr>
          <a:xfrm rot="16200000" flipH="1">
            <a:off x="5424188" y="974245"/>
            <a:ext cx="79474" cy="7543925"/>
          </a:xfrm>
          <a:prstGeom prst="bentConnector3">
            <a:avLst>
              <a:gd name="adj1" fmla="val 38764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1A5C344-1D93-0C54-5C66-8F2C43C103B6}"/>
              </a:ext>
            </a:extLst>
          </p:cNvPr>
          <p:cNvCxnSpPr>
            <a:endCxn id="31" idx="1"/>
          </p:cNvCxnSpPr>
          <p:nvPr/>
        </p:nvCxnSpPr>
        <p:spPr>
          <a:xfrm>
            <a:off x="6387353" y="3551568"/>
            <a:ext cx="587191" cy="8994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49502350-9409-8068-57A7-B7818B599183}"/>
              </a:ext>
            </a:extLst>
          </p:cNvPr>
          <p:cNvCxnSpPr>
            <a:stCxn id="32" idx="3"/>
            <a:endCxn id="34" idx="1"/>
          </p:cNvCxnSpPr>
          <p:nvPr/>
        </p:nvCxnSpPr>
        <p:spPr>
          <a:xfrm flipV="1">
            <a:off x="7792449" y="4450976"/>
            <a:ext cx="513351" cy="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E8F01EE-3241-9020-BE7A-ACB4BAD55100}"/>
              </a:ext>
            </a:extLst>
          </p:cNvPr>
          <p:cNvCxnSpPr>
            <a:stCxn id="34" idx="3"/>
            <a:endCxn id="39" idx="1"/>
          </p:cNvCxnSpPr>
          <p:nvPr/>
        </p:nvCxnSpPr>
        <p:spPr>
          <a:xfrm flipV="1">
            <a:off x="10165976" y="4444939"/>
            <a:ext cx="365435" cy="60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6A7EBB81-B3A2-C1B3-901B-B3FD6706E1F4}"/>
              </a:ext>
            </a:extLst>
          </p:cNvPr>
          <p:cNvSpPr txBox="1"/>
          <p:nvPr/>
        </p:nvSpPr>
        <p:spPr>
          <a:xfrm>
            <a:off x="449173" y="2299096"/>
            <a:ext cx="1155383" cy="369332"/>
          </a:xfrm>
          <a:prstGeom prst="rect">
            <a:avLst/>
          </a:prstGeom>
          <a:noFill/>
        </p:spPr>
        <p:txBody>
          <a:bodyPr wrap="square" rtlCol="0">
            <a:spAutoFit/>
          </a:bodyPr>
          <a:lstStyle/>
          <a:p>
            <a:r>
              <a:rPr lang="zh-CN" altLang="en-US" dirty="0">
                <a:solidFill>
                  <a:schemeClr val="accent1"/>
                </a:solidFill>
                <a:latin typeface="黑体" panose="02010609060101010101" pitchFamily="49" charset="-122"/>
                <a:ea typeface="黑体" panose="02010609060101010101" pitchFamily="49" charset="-122"/>
              </a:rPr>
              <a:t>点云特征</a:t>
            </a:r>
          </a:p>
        </p:txBody>
      </p:sp>
      <p:sp>
        <p:nvSpPr>
          <p:cNvPr id="90" name="文本框 89">
            <a:extLst>
              <a:ext uri="{FF2B5EF4-FFF2-40B4-BE49-F238E27FC236}">
                <a16:creationId xmlns:a16="http://schemas.microsoft.com/office/drawing/2014/main" id="{04E66BF2-92B9-F896-6665-7FB018A3524B}"/>
              </a:ext>
            </a:extLst>
          </p:cNvPr>
          <p:cNvSpPr txBox="1"/>
          <p:nvPr/>
        </p:nvSpPr>
        <p:spPr>
          <a:xfrm>
            <a:off x="440209" y="3706555"/>
            <a:ext cx="1155383" cy="369332"/>
          </a:xfrm>
          <a:prstGeom prst="rect">
            <a:avLst/>
          </a:prstGeom>
          <a:noFill/>
        </p:spPr>
        <p:txBody>
          <a:bodyPr wrap="square" rtlCol="0">
            <a:spAutoFit/>
          </a:bodyPr>
          <a:lstStyle/>
          <a:p>
            <a:r>
              <a:rPr lang="zh-CN" altLang="en-US" dirty="0">
                <a:solidFill>
                  <a:schemeClr val="accent1"/>
                </a:solidFill>
                <a:latin typeface="黑体" panose="02010609060101010101" pitchFamily="49" charset="-122"/>
                <a:ea typeface="黑体" panose="02010609060101010101" pitchFamily="49" charset="-122"/>
              </a:rPr>
              <a:t>图像特征</a:t>
            </a:r>
          </a:p>
        </p:txBody>
      </p:sp>
      <p:sp>
        <p:nvSpPr>
          <p:cNvPr id="91" name="文本框 90">
            <a:extLst>
              <a:ext uri="{FF2B5EF4-FFF2-40B4-BE49-F238E27FC236}">
                <a16:creationId xmlns:a16="http://schemas.microsoft.com/office/drawing/2014/main" id="{973EBAF4-318C-7EA4-E345-7C825B4D4D61}"/>
              </a:ext>
            </a:extLst>
          </p:cNvPr>
          <p:cNvSpPr txBox="1"/>
          <p:nvPr/>
        </p:nvSpPr>
        <p:spPr>
          <a:xfrm>
            <a:off x="3387595" y="2660275"/>
            <a:ext cx="1465852" cy="338554"/>
          </a:xfrm>
          <a:prstGeom prst="rect">
            <a:avLst/>
          </a:prstGeom>
          <a:noFill/>
        </p:spPr>
        <p:txBody>
          <a:bodyPr wrap="square" rtlCol="0">
            <a:spAutoFit/>
          </a:bodyPr>
          <a:lstStyle/>
          <a:p>
            <a:r>
              <a:rPr lang="zh-CN" altLang="en-US" sz="1600" dirty="0">
                <a:solidFill>
                  <a:schemeClr val="accent1"/>
                </a:solidFill>
                <a:latin typeface="黑体" panose="02010609060101010101" pitchFamily="49" charset="-122"/>
                <a:ea typeface="黑体" panose="02010609060101010101" pitchFamily="49" charset="-122"/>
              </a:rPr>
              <a:t>点云基元表征</a:t>
            </a:r>
          </a:p>
        </p:txBody>
      </p:sp>
      <p:sp>
        <p:nvSpPr>
          <p:cNvPr id="92" name="文本框 91">
            <a:extLst>
              <a:ext uri="{FF2B5EF4-FFF2-40B4-BE49-F238E27FC236}">
                <a16:creationId xmlns:a16="http://schemas.microsoft.com/office/drawing/2014/main" id="{9A7D4190-6F64-3BDE-A798-F9E969531004}"/>
              </a:ext>
            </a:extLst>
          </p:cNvPr>
          <p:cNvSpPr txBox="1"/>
          <p:nvPr/>
        </p:nvSpPr>
        <p:spPr>
          <a:xfrm>
            <a:off x="3383053" y="3601435"/>
            <a:ext cx="1465852" cy="338554"/>
          </a:xfrm>
          <a:prstGeom prst="rect">
            <a:avLst/>
          </a:prstGeom>
          <a:noFill/>
        </p:spPr>
        <p:txBody>
          <a:bodyPr wrap="square" rtlCol="0">
            <a:spAutoFit/>
          </a:bodyPr>
          <a:lstStyle/>
          <a:p>
            <a:r>
              <a:rPr lang="zh-CN" altLang="en-US" sz="1600" dirty="0">
                <a:solidFill>
                  <a:schemeClr val="accent1"/>
                </a:solidFill>
                <a:latin typeface="黑体" panose="02010609060101010101" pitchFamily="49" charset="-122"/>
                <a:ea typeface="黑体" panose="02010609060101010101" pitchFamily="49" charset="-122"/>
              </a:rPr>
              <a:t>图像基元表征</a:t>
            </a:r>
          </a:p>
        </p:txBody>
      </p:sp>
    </p:spTree>
    <p:extLst>
      <p:ext uri="{BB962C8B-B14F-4D97-AF65-F5344CB8AC3E}">
        <p14:creationId xmlns:p14="http://schemas.microsoft.com/office/powerpoint/2010/main" val="15295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664157"/>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4" y="1652717"/>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4894347"/>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675597"/>
            <a:ext cx="6506590" cy="5808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22</a:t>
            </a:fld>
            <a:endParaRPr lang="zh-HK" altLang="en-US" dirty="0">
              <a:solidFill>
                <a:schemeClr val="bg1"/>
              </a:solidFill>
            </a:endParaRPr>
          </a:p>
        </p:txBody>
      </p:sp>
    </p:spTree>
    <p:extLst>
      <p:ext uri="{BB962C8B-B14F-4D97-AF65-F5344CB8AC3E}">
        <p14:creationId xmlns:p14="http://schemas.microsoft.com/office/powerpoint/2010/main" val="15509461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三维目标检测结果</a:t>
            </a:r>
            <a:endParaRPr lang="en-US" altLang="zh-CN" sz="32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23</a:t>
            </a:fld>
            <a:endParaRPr lang="zh-CN" altLang="en-US" dirty="0"/>
          </a:p>
        </p:txBody>
      </p:sp>
      <mc:AlternateContent xmlns:mc="http://schemas.openxmlformats.org/markup-compatibility/2006" xmlns:a14="http://schemas.microsoft.com/office/drawing/2010/main">
        <mc:Choice Requires="a14">
          <p:graphicFrame>
            <p:nvGraphicFramePr>
              <p:cNvPr id="5" name="表格 2">
                <a:extLst>
                  <a:ext uri="{FF2B5EF4-FFF2-40B4-BE49-F238E27FC236}">
                    <a16:creationId xmlns:a16="http://schemas.microsoft.com/office/drawing/2014/main" id="{372E8DBF-CD78-17B8-A665-A3175D8DF796}"/>
                  </a:ext>
                </a:extLst>
              </p:cNvPr>
              <p:cNvGraphicFramePr>
                <a:graphicFrameLocks noGrp="1"/>
              </p:cNvGraphicFramePr>
              <p:nvPr>
                <p:extLst>
                  <p:ext uri="{D42A27DB-BD31-4B8C-83A1-F6EECF244321}">
                    <p14:modId xmlns:p14="http://schemas.microsoft.com/office/powerpoint/2010/main" val="2900905451"/>
                  </p:ext>
                </p:extLst>
              </p:nvPr>
            </p:nvGraphicFramePr>
            <p:xfrm>
              <a:off x="269966" y="2314543"/>
              <a:ext cx="5081453" cy="1854200"/>
            </p:xfrm>
            <a:graphic>
              <a:graphicData uri="http://schemas.openxmlformats.org/drawingml/2006/table">
                <a:tbl>
                  <a:tblPr firstRow="1" bandRow="1">
                    <a:tableStyleId>{5C22544A-7EE6-4342-B048-85BDC9FD1C3A}</a:tableStyleId>
                  </a:tblPr>
                  <a:tblGrid>
                    <a:gridCol w="2059577">
                      <a:extLst>
                        <a:ext uri="{9D8B030D-6E8A-4147-A177-3AD203B41FA5}">
                          <a16:colId xmlns:a16="http://schemas.microsoft.com/office/drawing/2014/main" val="124533849"/>
                        </a:ext>
                      </a:extLst>
                    </a:gridCol>
                    <a:gridCol w="1007292">
                      <a:extLst>
                        <a:ext uri="{9D8B030D-6E8A-4147-A177-3AD203B41FA5}">
                          <a16:colId xmlns:a16="http://schemas.microsoft.com/office/drawing/2014/main" val="1952460374"/>
                        </a:ext>
                      </a:extLst>
                    </a:gridCol>
                    <a:gridCol w="1007292">
                      <a:extLst>
                        <a:ext uri="{9D8B030D-6E8A-4147-A177-3AD203B41FA5}">
                          <a16:colId xmlns:a16="http://schemas.microsoft.com/office/drawing/2014/main" val="1038674026"/>
                        </a:ext>
                      </a:extLst>
                    </a:gridCol>
                    <a:gridCol w="1007292">
                      <a:extLst>
                        <a:ext uri="{9D8B030D-6E8A-4147-A177-3AD203B41FA5}">
                          <a16:colId xmlns:a16="http://schemas.microsoft.com/office/drawing/2014/main" val="1769080101"/>
                        </a:ext>
                      </a:extLst>
                    </a:gridCol>
                  </a:tblGrid>
                  <a:tr h="370840">
                    <a:tc rowSpan="2">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878428"/>
                      </a:ext>
                    </a:extLst>
                  </a:tr>
                  <a:tr h="370840">
                    <a:tc vMerge="1">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938491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Baseline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85.16</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69.76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54.65</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66348085"/>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Sparse GP</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86.90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69.93</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54.43</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9386219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Primitive Update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86.91</a:t>
                          </a:r>
                          <a:endParaRPr lang="zh-CN" altLang="en-US" b="0"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70.78</a:t>
                          </a:r>
                          <a:endParaRPr lang="zh-CN" altLang="en-US" b="0"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56.13</a:t>
                          </a:r>
                          <a:endParaRPr lang="zh-CN" altLang="en-US" b="1"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493553"/>
                      </a:ext>
                    </a:extLst>
                  </a:tr>
                </a:tbl>
              </a:graphicData>
            </a:graphic>
          </p:graphicFrame>
        </mc:Choice>
        <mc:Fallback xmlns="">
          <p:graphicFrame>
            <p:nvGraphicFramePr>
              <p:cNvPr id="5" name="表格 2">
                <a:extLst>
                  <a:ext uri="{FF2B5EF4-FFF2-40B4-BE49-F238E27FC236}">
                    <a16:creationId xmlns:a16="http://schemas.microsoft.com/office/drawing/2014/main" id="{372E8DBF-CD78-17B8-A665-A3175D8DF796}"/>
                  </a:ext>
                </a:extLst>
              </p:cNvPr>
              <p:cNvGraphicFramePr>
                <a:graphicFrameLocks noGrp="1"/>
              </p:cNvGraphicFramePr>
              <p:nvPr>
                <p:extLst>
                  <p:ext uri="{D42A27DB-BD31-4B8C-83A1-F6EECF244321}">
                    <p14:modId xmlns:p14="http://schemas.microsoft.com/office/powerpoint/2010/main" val="2900905451"/>
                  </p:ext>
                </p:extLst>
              </p:nvPr>
            </p:nvGraphicFramePr>
            <p:xfrm>
              <a:off x="269966" y="2314543"/>
              <a:ext cx="5081453" cy="1854200"/>
            </p:xfrm>
            <a:graphic>
              <a:graphicData uri="http://schemas.openxmlformats.org/drawingml/2006/table">
                <a:tbl>
                  <a:tblPr firstRow="1" bandRow="1">
                    <a:tableStyleId>{5C22544A-7EE6-4342-B048-85BDC9FD1C3A}</a:tableStyleId>
                  </a:tblPr>
                  <a:tblGrid>
                    <a:gridCol w="2059577">
                      <a:extLst>
                        <a:ext uri="{9D8B030D-6E8A-4147-A177-3AD203B41FA5}">
                          <a16:colId xmlns:a16="http://schemas.microsoft.com/office/drawing/2014/main" val="124533849"/>
                        </a:ext>
                      </a:extLst>
                    </a:gridCol>
                    <a:gridCol w="1007292">
                      <a:extLst>
                        <a:ext uri="{9D8B030D-6E8A-4147-A177-3AD203B41FA5}">
                          <a16:colId xmlns:a16="http://schemas.microsoft.com/office/drawing/2014/main" val="1952460374"/>
                        </a:ext>
                      </a:extLst>
                    </a:gridCol>
                    <a:gridCol w="1007292">
                      <a:extLst>
                        <a:ext uri="{9D8B030D-6E8A-4147-A177-3AD203B41FA5}">
                          <a16:colId xmlns:a16="http://schemas.microsoft.com/office/drawing/2014/main" val="1038674026"/>
                        </a:ext>
                      </a:extLst>
                    </a:gridCol>
                    <a:gridCol w="1007292">
                      <a:extLst>
                        <a:ext uri="{9D8B030D-6E8A-4147-A177-3AD203B41FA5}">
                          <a16:colId xmlns:a16="http://schemas.microsoft.com/office/drawing/2014/main" val="1769080101"/>
                        </a:ext>
                      </a:extLst>
                    </a:gridCol>
                  </a:tblGrid>
                  <a:tr h="370840">
                    <a:tc rowSpan="2">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347" t="-9836" r="-403"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878428"/>
                      </a:ext>
                    </a:extLst>
                  </a:tr>
                  <a:tr h="370840">
                    <a:tc vMerge="1">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938491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Baseline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85.16</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69.76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54.65</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66348085"/>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Sparse GP</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86.90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69.93</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54.43</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9386219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Primitive Update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86.91</a:t>
                          </a:r>
                          <a:endParaRPr lang="zh-CN" altLang="en-US" b="0"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70.78</a:t>
                          </a:r>
                          <a:endParaRPr lang="zh-CN" altLang="en-US" b="0"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56.13</a:t>
                          </a:r>
                          <a:endParaRPr lang="zh-CN" altLang="en-US" b="1"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49355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DFA1BA3-5F60-50DA-6BC7-CC317F08D78E}"/>
                  </a:ext>
                </a:extLst>
              </p:cNvPr>
              <p:cNvGraphicFramePr>
                <a:graphicFrameLocks noGrp="1"/>
              </p:cNvGraphicFramePr>
              <p:nvPr>
                <p:extLst>
                  <p:ext uri="{D42A27DB-BD31-4B8C-83A1-F6EECF244321}">
                    <p14:modId xmlns:p14="http://schemas.microsoft.com/office/powerpoint/2010/main" val="3794955146"/>
                  </p:ext>
                </p:extLst>
              </p:nvPr>
            </p:nvGraphicFramePr>
            <p:xfrm>
              <a:off x="8382004"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行人（</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m:t>
                              </m:r>
                              <m:r>
                                <a:rPr lang="en-US" altLang="zh-CN" sz="1800" b="0"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5</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64.32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39.26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67.42</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44.72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22.87</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0" dirty="0">
                              <a:solidFill>
                                <a:schemeClr val="tx1"/>
                              </a:solidFill>
                              <a:latin typeface="黑体" panose="02010609060101010101" pitchFamily="49" charset="-122"/>
                              <a:ea typeface="黑体" panose="02010609060101010101" pitchFamily="49" charset="-122"/>
                            </a:rPr>
                            <a:t>67.23</a:t>
                          </a:r>
                          <a:endParaRPr lang="zh-CN" altLang="en-US" b="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45.45</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24.90</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Choice>
        <mc:Fallback xmlns="">
          <p:graphicFrame>
            <p:nvGraphicFramePr>
              <p:cNvPr id="6" name="表格 5">
                <a:extLst>
                  <a:ext uri="{FF2B5EF4-FFF2-40B4-BE49-F238E27FC236}">
                    <a16:creationId xmlns:a16="http://schemas.microsoft.com/office/drawing/2014/main" id="{0DFA1BA3-5F60-50DA-6BC7-CC317F08D78E}"/>
                  </a:ext>
                </a:extLst>
              </p:cNvPr>
              <p:cNvGraphicFramePr>
                <a:graphicFrameLocks noGrp="1"/>
              </p:cNvGraphicFramePr>
              <p:nvPr>
                <p:extLst>
                  <p:ext uri="{D42A27DB-BD31-4B8C-83A1-F6EECF244321}">
                    <p14:modId xmlns:p14="http://schemas.microsoft.com/office/powerpoint/2010/main" val="3794955146"/>
                  </p:ext>
                </p:extLst>
              </p:nvPr>
            </p:nvGraphicFramePr>
            <p:xfrm>
              <a:off x="8382004"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2" t="-9836" r="-201"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64.32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39.26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67.42</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44.72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22.87</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0" dirty="0">
                              <a:solidFill>
                                <a:schemeClr val="tx1"/>
                              </a:solidFill>
                              <a:latin typeface="黑体" panose="02010609060101010101" pitchFamily="49" charset="-122"/>
                              <a:ea typeface="黑体" panose="02010609060101010101" pitchFamily="49" charset="-122"/>
                            </a:rPr>
                            <a:t>67.23</a:t>
                          </a:r>
                          <a:endParaRPr lang="zh-CN" altLang="en-US" b="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45.45</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24.90</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Fallback>
      </mc:AlternateContent>
      <p:sp>
        <p:nvSpPr>
          <p:cNvPr id="7" name="文本框 6">
            <a:extLst>
              <a:ext uri="{FF2B5EF4-FFF2-40B4-BE49-F238E27FC236}">
                <a16:creationId xmlns:a16="http://schemas.microsoft.com/office/drawing/2014/main" id="{4446BF40-C2F6-2C21-7FAE-6FDA9F6A0AB0}"/>
              </a:ext>
            </a:extLst>
          </p:cNvPr>
          <p:cNvSpPr txBox="1"/>
          <p:nvPr/>
        </p:nvSpPr>
        <p:spPr>
          <a:xfrm>
            <a:off x="4294695" y="1653109"/>
            <a:ext cx="3958006" cy="400110"/>
          </a:xfrm>
          <a:prstGeom prst="rect">
            <a:avLst/>
          </a:prstGeom>
          <a:noFill/>
        </p:spPr>
        <p:txBody>
          <a:bodyPr wrap="square">
            <a:spAutoFit/>
          </a:bodyPr>
          <a:lstStyle/>
          <a:p>
            <a:pPr marL="0" lvl="1" algn="ctr"/>
            <a:r>
              <a:rPr lang="en-US" altLang="zh-CN" sz="2000" dirty="0">
                <a:latin typeface="Times New Roman" panose="02020603050405020304" pitchFamily="18" charset="0"/>
                <a:cs typeface="Times New Roman" panose="02020603050405020304" pitchFamily="18" charset="0"/>
              </a:rPr>
              <a:t>Once</a:t>
            </a:r>
            <a:r>
              <a:rPr lang="zh-CN" altLang="en-US" sz="2000" dirty="0">
                <a:latin typeface="Times New Roman" panose="02020603050405020304" pitchFamily="18" charset="0"/>
                <a:cs typeface="Times New Roman" panose="02020603050405020304" pitchFamily="18" charset="0"/>
              </a:rPr>
              <a:t>验证集</a:t>
            </a:r>
            <a:r>
              <a:rPr lang="zh-CN" altLang="en-US" sz="2000" dirty="0">
                <a:latin typeface="黑体" panose="02010609060101010101" pitchFamily="49" charset="-122"/>
              </a:rPr>
              <a:t>集结果</a:t>
            </a:r>
            <a:r>
              <a:rPr lang="en-US" altLang="zh-CN" sz="2000" dirty="0">
                <a:latin typeface="黑体" panose="02010609060101010101" pitchFamily="49" charset="-122"/>
              </a:rPr>
              <a:t> </a:t>
            </a:r>
            <a:r>
              <a:rPr lang="en-US" altLang="zh-CN" sz="2000" b="1" dirty="0">
                <a:latin typeface="黑体" panose="02010609060101010101" pitchFamily="49" charset="-122"/>
              </a:rPr>
              <a:t>AP(%)</a:t>
            </a:r>
            <a:endParaRPr lang="zh-CN" altLang="en-US" sz="2000" b="1" dirty="0"/>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B10F938-1DD8-7A34-EC55-7C316931F365}"/>
                  </a:ext>
                </a:extLst>
              </p:cNvPr>
              <p:cNvGraphicFramePr>
                <a:graphicFrameLocks noGrp="1"/>
              </p:cNvGraphicFramePr>
              <p:nvPr>
                <p:extLst>
                  <p:ext uri="{D42A27DB-BD31-4B8C-83A1-F6EECF244321}">
                    <p14:modId xmlns:p14="http://schemas.microsoft.com/office/powerpoint/2010/main" val="8283550"/>
                  </p:ext>
                </p:extLst>
              </p:nvPr>
            </p:nvGraphicFramePr>
            <p:xfrm>
              <a:off x="5351419"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自行车（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m:t>
                              </m:r>
                              <m:r>
                                <a:rPr lang="en-US" altLang="zh-CN" sz="1800" b="0"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5</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77.83</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61.94</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77.14</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61.02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43.71</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78.99</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62.48</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44.68</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Choice>
        <mc:Fallback xmlns="">
          <p:graphicFrame>
            <p:nvGraphicFramePr>
              <p:cNvPr id="8" name="表格 7">
                <a:extLst>
                  <a:ext uri="{FF2B5EF4-FFF2-40B4-BE49-F238E27FC236}">
                    <a16:creationId xmlns:a16="http://schemas.microsoft.com/office/drawing/2014/main" id="{1B10F938-1DD8-7A34-EC55-7C316931F365}"/>
                  </a:ext>
                </a:extLst>
              </p:cNvPr>
              <p:cNvGraphicFramePr>
                <a:graphicFrameLocks noGrp="1"/>
              </p:cNvGraphicFramePr>
              <p:nvPr>
                <p:extLst>
                  <p:ext uri="{D42A27DB-BD31-4B8C-83A1-F6EECF244321}">
                    <p14:modId xmlns:p14="http://schemas.microsoft.com/office/powerpoint/2010/main" val="8283550"/>
                  </p:ext>
                </p:extLst>
              </p:nvPr>
            </p:nvGraphicFramePr>
            <p:xfrm>
              <a:off x="5351419"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 t="-9836" r="-401"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77.83</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61.94</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77.14</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61.02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43.71</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78.99</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62.48</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44.68</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Fallback>
      </mc:AlternateContent>
    </p:spTree>
    <p:extLst>
      <p:ext uri="{BB962C8B-B14F-4D97-AF65-F5344CB8AC3E}">
        <p14:creationId xmlns:p14="http://schemas.microsoft.com/office/powerpoint/2010/main" val="1198300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D036B85-B7A0-410B-B928-0915F0682437}"/>
              </a:ext>
            </a:extLst>
          </p:cNvPr>
          <p:cNvSpPr/>
          <p:nvPr/>
        </p:nvSpPr>
        <p:spPr>
          <a:xfrm>
            <a:off x="1524000" y="2139950"/>
            <a:ext cx="9144000" cy="2247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ctrTitle"/>
          </p:nvPr>
        </p:nvSpPr>
        <p:spPr>
          <a:xfrm>
            <a:off x="1524000" y="2509076"/>
            <a:ext cx="9144000" cy="1143000"/>
          </a:xfrm>
        </p:spPr>
        <p:txBody>
          <a:bodyPr>
            <a:normAutofit/>
          </a:bodyPr>
          <a:lstStyle/>
          <a:p>
            <a:pPr algn="ctr"/>
            <a:r>
              <a:rPr lang="zh-CN" altLang="en-US" sz="4800" dirty="0">
                <a:solidFill>
                  <a:schemeClr val="accent1">
                    <a:lumMod val="20000"/>
                    <a:lumOff val="80000"/>
                  </a:schemeClr>
                </a:solidFill>
                <a:latin typeface="Times New Roman" panose="02020603050405020304" pitchFamily="18" charset="0"/>
                <a:cs typeface="Times New Roman" panose="02020603050405020304" pitchFamily="18" charset="0"/>
              </a:rPr>
              <a:t>谢谢大家</a:t>
            </a:r>
          </a:p>
        </p:txBody>
      </p:sp>
      <p:sp>
        <p:nvSpPr>
          <p:cNvPr id="2" name="灯片编号占位符 1">
            <a:extLst>
              <a:ext uri="{FF2B5EF4-FFF2-40B4-BE49-F238E27FC236}">
                <a16:creationId xmlns:a16="http://schemas.microsoft.com/office/drawing/2014/main" id="{815ED3E6-4F08-44E8-9640-DFD4DDD31E19}"/>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3653588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smtClean="0">
                <a:latin typeface="Times New Roman" panose="02020603050405020304" pitchFamily="18" charset="0"/>
                <a:cs typeface="Times New Roman" panose="02020603050405020304" pitchFamily="18" charset="0"/>
              </a:rPr>
              <a:t>矩阵求逆公式</a:t>
            </a:r>
            <a:endParaRPr lang="en-US" altLang="zh-CN"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en-US" altLang="zh-CN" sz="2400" i="1" dirty="0">
                    <a:latin typeface="Cambria Math" panose="02040503050406030204" pitchFamily="18" charset="0"/>
                    <a:ea typeface="黑体" panose="02010609060101010101" pitchFamily="49" charset="-122"/>
                  </a:rPr>
                  <a:t> </a:t>
                </a:r>
                <a:r>
                  <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rPr>
                  <a:t>Sherman-Morrison-Woodbury</a:t>
                </a:r>
                <a:r>
                  <a:rPr lang="en-US" altLang="zh-CN" sz="2400" i="1" dirty="0" smtClean="0">
                    <a:latin typeface="Cambria Math" panose="02040503050406030204" pitchFamily="18" charset="0"/>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公式</a:t>
                </a:r>
                <a:endParaRPr lang="en-US" altLang="zh-CN" sz="2400" b="0" dirty="0" smtClean="0">
                  <a:latin typeface="黑体" panose="02010609060101010101" pitchFamily="49" charset="-122"/>
                  <a:ea typeface="黑体" panose="02010609060101010101" pitchFamily="49" charset="-122"/>
                </a:endParaRPr>
              </a:p>
              <a:p>
                <a:pPr marL="201168" lvl="1" indent="0">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ea typeface="黑体" panose="02010609060101010101" pitchFamily="49" charset="-122"/>
                            </a:rPr>
                          </m:ctrlPr>
                        </m:sSupPr>
                        <m:e>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𝑍</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𝑈𝑊</m:t>
                              </m:r>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𝑉</m:t>
                                  </m:r>
                                </m:e>
                                <m:sup>
                                  <m:r>
                                    <a:rPr lang="en-US" altLang="zh-CN" sz="2400" b="0" i="1" smtClean="0">
                                      <a:latin typeface="Cambria Math" panose="02040503050406030204" pitchFamily="18" charset="0"/>
                                      <a:ea typeface="黑体" panose="02010609060101010101" pitchFamily="49" charset="-122"/>
                                    </a:rPr>
                                    <m:t>𝑇</m:t>
                                  </m:r>
                                </m:sup>
                              </m:sSup>
                            </m:e>
                          </m:d>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m:t>
                      </m:r>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𝑍</m:t>
                          </m:r>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m:t>
                      </m:r>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𝑍</m:t>
                          </m:r>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𝑈</m:t>
                      </m:r>
                      <m:sSup>
                        <m:sSupPr>
                          <m:ctrlPr>
                            <a:rPr lang="en-US" altLang="zh-CN" sz="2400" b="0" i="1" smtClean="0">
                              <a:latin typeface="Cambria Math" panose="02040503050406030204" pitchFamily="18" charset="0"/>
                              <a:ea typeface="黑体" panose="02010609060101010101" pitchFamily="49" charset="-122"/>
                            </a:rPr>
                          </m:ctrlPr>
                        </m:sSupPr>
                        <m:e>
                          <m:d>
                            <m:dPr>
                              <m:ctrlPr>
                                <a:rPr lang="en-US" altLang="zh-CN" sz="2400" b="0" i="1" smtClean="0">
                                  <a:latin typeface="Cambria Math" panose="02040503050406030204" pitchFamily="18" charset="0"/>
                                  <a:ea typeface="黑体" panose="02010609060101010101" pitchFamily="49" charset="-122"/>
                                </a:rPr>
                              </m:ctrlPr>
                            </m:dPr>
                            <m:e>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𝑊</m:t>
                                  </m:r>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m:t>
                              </m:r>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𝑉</m:t>
                                  </m:r>
                                </m:e>
                                <m:sup>
                                  <m:r>
                                    <a:rPr lang="en-US" altLang="zh-CN" sz="2400" b="0" i="1" smtClean="0">
                                      <a:latin typeface="Cambria Math" panose="02040503050406030204" pitchFamily="18" charset="0"/>
                                      <a:ea typeface="黑体" panose="02010609060101010101" pitchFamily="49" charset="-122"/>
                                    </a:rPr>
                                    <m:t>𝑇</m:t>
                                  </m:r>
                                </m:sup>
                              </m:sSup>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𝑍</m:t>
                                  </m:r>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𝑈</m:t>
                              </m:r>
                            </m:e>
                          </m:d>
                        </m:e>
                        <m:sup>
                          <m:r>
                            <a:rPr lang="en-US" altLang="zh-CN" sz="2400" b="0" i="1" smtClean="0">
                              <a:latin typeface="Cambria Math" panose="02040503050406030204" pitchFamily="18" charset="0"/>
                              <a:ea typeface="黑体" panose="02010609060101010101" pitchFamily="49" charset="-122"/>
                            </a:rPr>
                            <m:t>−1</m:t>
                          </m:r>
                        </m:sup>
                      </m:sSup>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𝑉</m:t>
                          </m:r>
                        </m:e>
                        <m:sup>
                          <m:r>
                            <a:rPr lang="en-US" altLang="zh-CN" sz="2400" b="0" i="1" smtClean="0">
                              <a:latin typeface="Cambria Math" panose="02040503050406030204" pitchFamily="18" charset="0"/>
                              <a:ea typeface="黑体" panose="02010609060101010101" pitchFamily="49" charset="-122"/>
                            </a:rPr>
                            <m:t>𝑇</m:t>
                          </m:r>
                        </m:sup>
                      </m:sSup>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0" i="1" smtClean="0">
                              <a:latin typeface="Cambria Math" panose="02040503050406030204" pitchFamily="18" charset="0"/>
                              <a:ea typeface="黑体" panose="02010609060101010101" pitchFamily="49" charset="-122"/>
                            </a:rPr>
                            <m:t>𝑍</m:t>
                          </m:r>
                        </m:e>
                        <m:sup>
                          <m:r>
                            <a:rPr lang="en-US" altLang="zh-CN" sz="2400" b="0" i="1" smtClean="0">
                              <a:latin typeface="Cambria Math" panose="02040503050406030204" pitchFamily="18" charset="0"/>
                              <a:ea typeface="黑体" panose="02010609060101010101" pitchFamily="49" charset="-122"/>
                            </a:rPr>
                            <m:t>−1</m:t>
                          </m:r>
                        </m:sup>
                      </m:sSup>
                    </m:oMath>
                  </m:oMathPara>
                </a14:m>
                <a:endParaRPr lang="en-US" altLang="zh-CN" sz="2400" dirty="0" smtClean="0">
                  <a:latin typeface="黑体" panose="02010609060101010101" pitchFamily="49" charset="-122"/>
                  <a:ea typeface="黑体" panose="02010609060101010101" pitchFamily="49" charset="-122"/>
                </a:endParaRPr>
              </a:p>
              <a:p>
                <a:pPr marL="201168" lvl="1" indent="0">
                  <a:buNone/>
                </a:pPr>
                <a:endParaRPr lang="en-US" altLang="zh-CN" sz="2400" dirty="0">
                  <a:latin typeface="黑体" panose="02010609060101010101" pitchFamily="49" charset="-122"/>
                  <a:ea typeface="黑体" panose="02010609060101010101" pitchFamily="49" charset="-122"/>
                </a:endParaRPr>
              </a:p>
              <a:p>
                <a:pPr marL="201168" lvl="1" indent="0">
                  <a:buNone/>
                </a:pPr>
                <a:endParaRPr lang="en-US" altLang="zh-CN" sz="2400" dirty="0" smtClean="0">
                  <a:latin typeface="黑体" panose="02010609060101010101" pitchFamily="49" charset="-122"/>
                  <a:ea typeface="黑体" panose="02010609060101010101" pitchFamily="49" charset="-122"/>
                </a:endParaRPr>
              </a:p>
              <a:p>
                <a:pPr marL="201168"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黑体" panose="02010609060101010101" pitchFamily="49" charset="-122"/>
                        </a:rPr>
                        <m:t>𝐼</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𝐵</m:t>
                      </m:r>
                      <m:sSup>
                        <m:sSupPr>
                          <m:ctrlPr>
                            <a:rPr lang="en-US" altLang="zh-CN" sz="2400" b="0" i="1" smtClean="0">
                              <a:latin typeface="Cambria Math" panose="02040503050406030204" pitchFamily="18" charset="0"/>
                              <a:ea typeface="黑体" panose="02010609060101010101" pitchFamily="49" charset="-122"/>
                            </a:rPr>
                          </m:ctrlPr>
                        </m:sSupPr>
                        <m:e>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𝐴</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𝐵</m:t>
                              </m:r>
                            </m:e>
                          </m:d>
                        </m:e>
                        <m:sup>
                          <m:r>
                            <a:rPr lang="en-US" altLang="zh-CN" sz="2400" b="0" i="1" smtClean="0">
                              <a:latin typeface="Cambria Math" panose="02040503050406030204" pitchFamily="18" charset="0"/>
                              <a:ea typeface="黑体" panose="02010609060101010101" pitchFamily="49" charset="-122"/>
                            </a:rPr>
                            <m:t>−1</m:t>
                          </m:r>
                        </m:sup>
                      </m:sSup>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𝐴</m:t>
                      </m:r>
                      <m:sSup>
                        <m:sSupPr>
                          <m:ctrlPr>
                            <a:rPr lang="en-US" altLang="zh-CN" sz="2400" b="0" i="1" smtClean="0">
                              <a:latin typeface="Cambria Math" panose="02040503050406030204" pitchFamily="18" charset="0"/>
                              <a:ea typeface="黑体" panose="02010609060101010101" pitchFamily="49" charset="-122"/>
                            </a:rPr>
                          </m:ctrlPr>
                        </m:sSupPr>
                        <m:e>
                          <m:d>
                            <m:dPr>
                              <m:ctrlPr>
                                <a:rPr lang="en-US" altLang="zh-CN" sz="2400" b="0" i="1" smtClean="0">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𝐴</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𝐵</m:t>
                              </m:r>
                            </m:e>
                          </m:d>
                        </m:e>
                        <m:sup>
                          <m:r>
                            <a:rPr lang="en-US" altLang="zh-CN" sz="2400" b="0" i="1" smtClean="0">
                              <a:latin typeface="Cambria Math" panose="02040503050406030204" pitchFamily="18" charset="0"/>
                              <a:ea typeface="黑体" panose="02010609060101010101" pitchFamily="49" charset="-122"/>
                            </a:rPr>
                            <m:t>−1</m:t>
                          </m:r>
                        </m:sup>
                      </m:sSup>
                    </m:oMath>
                  </m:oMathPara>
                </a14:m>
                <a:endParaRPr lang="en-US" altLang="zh-CN" sz="2400" dirty="0">
                  <a:latin typeface="黑体" panose="02010609060101010101" pitchFamily="49" charset="-122"/>
                  <a:ea typeface="黑体" panose="02010609060101010101" pitchFamily="49" charset="-122"/>
                </a:endParaRPr>
              </a:p>
            </p:txBody>
          </p:sp>
        </mc:Choice>
        <mc:Fallback>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200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25</a:t>
            </a:fld>
            <a:endParaRPr lang="zh-CN" altLang="en-US" dirty="0"/>
          </a:p>
        </p:txBody>
      </p:sp>
      <p:sp>
        <p:nvSpPr>
          <p:cNvPr id="3" name="矩形 2"/>
          <p:cNvSpPr/>
          <p:nvPr/>
        </p:nvSpPr>
        <p:spPr>
          <a:xfrm>
            <a:off x="536744" y="5870888"/>
            <a:ext cx="11310311" cy="261610"/>
          </a:xfrm>
          <a:prstGeom prst="rect">
            <a:avLst/>
          </a:prstGeom>
        </p:spPr>
        <p:txBody>
          <a:bodyPr wrap="square">
            <a:spAutoFit/>
          </a:bodyPr>
          <a:lstStyle/>
          <a:p>
            <a:r>
              <a:rPr lang="en-US" altLang="zh-CN" sz="1100" dirty="0" err="1">
                <a:latin typeface="Times New Roman" panose="02020603050405020304" pitchFamily="18" charset="0"/>
                <a:cs typeface="Times New Roman" panose="02020603050405020304" pitchFamily="18" charset="0"/>
              </a:rPr>
              <a:t>Quinonero</a:t>
            </a:r>
            <a:r>
              <a:rPr lang="en-US" altLang="zh-CN" sz="1100" dirty="0">
                <a:latin typeface="Times New Roman" panose="02020603050405020304" pitchFamily="18" charset="0"/>
                <a:cs typeface="Times New Roman" panose="02020603050405020304" pitchFamily="18" charset="0"/>
              </a:rPr>
              <a:t>-Candela, Joaquin, and Carl Edward Rasmussen. "A unifying view of sparse approximate Gaussian process regression." The Journal of Machine Learning Research 6 (2005): 1939-1959.</a:t>
            </a:r>
            <a:endParaRPr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9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研究背景</a:t>
            </a:r>
            <a:endParaRPr lang="en-US" altLang="zh-CN" sz="3200" dirty="0">
              <a:latin typeface="Times New Roman" panose="02020603050405020304" pitchFamily="18" charset="0"/>
              <a:cs typeface="Times New Roman" panose="02020603050405020304" pitchFamily="18" charset="0"/>
            </a:endParaRP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3</a:t>
            </a:fld>
            <a:endParaRPr lang="zh-HK" altLang="en-US" dirty="0">
              <a:solidFill>
                <a:schemeClr val="bg1"/>
              </a:solidFill>
            </a:endParaRPr>
          </a:p>
        </p:txBody>
      </p:sp>
      <p:sp>
        <p:nvSpPr>
          <p:cNvPr id="10" name="内容占位符 5">
            <a:extLst>
              <a:ext uri="{FF2B5EF4-FFF2-40B4-BE49-F238E27FC236}">
                <a16:creationId xmlns:a16="http://schemas.microsoft.com/office/drawing/2014/main" id="{EA4B10EF-D7B0-4137-8F1C-FBDD734970CE}"/>
              </a:ext>
            </a:extLst>
          </p:cNvPr>
          <p:cNvSpPr txBox="1">
            <a:spLocks/>
          </p:cNvSpPr>
          <p:nvPr/>
        </p:nvSpPr>
        <p:spPr>
          <a:xfrm>
            <a:off x="805282" y="822913"/>
            <a:ext cx="10663646" cy="2088238"/>
          </a:xfrm>
          <a:prstGeom prst="rect">
            <a:avLst/>
          </a:prstGeom>
        </p:spPr>
        <p:txBody>
          <a:bodyPr vert="horz" lIns="0" tIns="45720" rIns="0" bIns="45720" rtlCol="0">
            <a:noAutofit/>
          </a:bodyPr>
          <a:lstStyle>
            <a:lvl1pPr marL="342900" indent="-342900" algn="l" defTabSz="914400" rtl="0" eaLnBrk="1" latinLnBrk="0" hangingPunct="1">
              <a:lnSpc>
                <a:spcPct val="120000"/>
              </a:lnSpc>
              <a:spcBef>
                <a:spcPts val="1200"/>
              </a:spcBef>
              <a:spcAft>
                <a:spcPts val="200"/>
              </a:spcAft>
              <a:buClr>
                <a:schemeClr val="accent1"/>
              </a:buClr>
              <a:buSzPct val="100000"/>
              <a:buFont typeface="Wingdings" panose="05000000000000000000" pitchFamily="2" charset="2"/>
              <a:buChar char="Ø"/>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1pPr>
            <a:lvl2pPr marL="384048" indent="-182880" algn="l" defTabSz="914400" rtl="0" eaLnBrk="1" latinLnBrk="0" hangingPunct="1">
              <a:lnSpc>
                <a:spcPct val="120000"/>
              </a:lnSpc>
              <a:spcBef>
                <a:spcPts val="200"/>
              </a:spcBef>
              <a:spcAft>
                <a:spcPts val="400"/>
              </a:spcAft>
              <a:buClr>
                <a:schemeClr val="accent1"/>
              </a:buClr>
              <a:buSzPct val="60000"/>
              <a:buFont typeface="Wingdings" panose="05000000000000000000" pitchFamily="2" charset="2"/>
              <a:buChar char="u"/>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2pPr>
            <a:lvl3pPr marL="566928" indent="-182880" algn="l" defTabSz="914400" rtl="0" eaLnBrk="1" latinLnBrk="0" hangingPunct="1">
              <a:lnSpc>
                <a:spcPct val="120000"/>
              </a:lnSpc>
              <a:spcBef>
                <a:spcPts val="200"/>
              </a:spcBef>
              <a:spcAft>
                <a:spcPts val="400"/>
              </a:spcAft>
              <a:buClr>
                <a:schemeClr val="accent1"/>
              </a:buClr>
              <a:buSzPct val="60000"/>
              <a:buFont typeface="Wingdings" panose="05000000000000000000" pitchFamily="2" charset="2"/>
              <a:buChar char="l"/>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zh-CN" altLang="en-US" kern="0" dirty="0">
                <a:solidFill>
                  <a:srgbClr val="000000"/>
                </a:solidFill>
              </a:rPr>
              <a:t>多模态三维目标检测</a:t>
            </a:r>
            <a:endParaRPr lang="en-US" altLang="zh-CN" kern="0" dirty="0">
              <a:solidFill>
                <a:srgbClr val="000000"/>
              </a:solidFill>
            </a:endParaRPr>
          </a:p>
          <a:p>
            <a:pPr lvl="1" algn="just"/>
            <a:r>
              <a:rPr lang="zh-CN" altLang="en-US" sz="2000" dirty="0">
                <a:latin typeface="黑体" panose="02010609060101010101" pitchFamily="49" charset="-122"/>
                <a:ea typeface="黑体" panose="02010609060101010101" pitchFamily="49" charset="-122"/>
              </a:rPr>
              <a:t> 多目摄像头</a:t>
            </a:r>
            <a:endParaRPr lang="en-US" altLang="zh-CN" sz="2000" dirty="0">
              <a:latin typeface="黑体" panose="02010609060101010101" pitchFamily="49" charset="-122"/>
              <a:ea typeface="黑体" panose="02010609060101010101" pitchFamily="49" charset="-122"/>
            </a:endParaRPr>
          </a:p>
          <a:p>
            <a:pPr lvl="1" algn="just"/>
            <a:r>
              <a:rPr lang="zh-CN" altLang="en-US" sz="2000" dirty="0">
                <a:latin typeface="黑体" panose="02010609060101010101" pitchFamily="49" charset="-122"/>
              </a:rPr>
              <a:t> 激光雷达</a:t>
            </a:r>
            <a:r>
              <a:rPr lang="en-US" altLang="zh-CN" sz="2000" dirty="0">
                <a:latin typeface="黑体" panose="02010609060101010101" pitchFamily="49" charset="-122"/>
              </a:rPr>
              <a:t>(</a:t>
            </a:r>
            <a:r>
              <a:rPr lang="en-US" altLang="zh-CN" sz="2000" dirty="0"/>
              <a:t>Light Detection And Ranging</a:t>
            </a:r>
            <a:r>
              <a:rPr lang="zh-CN" altLang="en-US" sz="2000" dirty="0"/>
              <a:t>，</a:t>
            </a:r>
            <a:r>
              <a:rPr lang="en-US" altLang="zh-CN" sz="2000" dirty="0"/>
              <a:t>LIDAR</a:t>
            </a:r>
            <a:r>
              <a:rPr lang="en-US" altLang="zh-CN" sz="2000" dirty="0">
                <a:latin typeface="黑体" panose="02010609060101010101" pitchFamily="49" charset="-122"/>
              </a:rPr>
              <a:t>)</a:t>
            </a:r>
          </a:p>
          <a:p>
            <a:pPr lvl="1" algn="just"/>
            <a:r>
              <a:rPr lang="zh-CN" altLang="en-US" sz="2000" dirty="0">
                <a:latin typeface="黑体" panose="02010609060101010101" pitchFamily="49" charset="-122"/>
                <a:ea typeface="黑体" panose="02010609060101010101" pitchFamily="49" charset="-122"/>
              </a:rPr>
              <a:t> 毫米波雷达</a:t>
            </a:r>
            <a:endParaRPr lang="en-US" altLang="zh-CN" sz="2000" dirty="0">
              <a:latin typeface="黑体" panose="02010609060101010101" pitchFamily="49" charset="-122"/>
              <a:ea typeface="黑体" panose="02010609060101010101" pitchFamily="49" charset="-122"/>
            </a:endParaRPr>
          </a:p>
        </p:txBody>
      </p:sp>
      <p:graphicFrame>
        <p:nvGraphicFramePr>
          <p:cNvPr id="11" name="表格 10">
            <a:extLst>
              <a:ext uri="{FF2B5EF4-FFF2-40B4-BE49-F238E27FC236}">
                <a16:creationId xmlns:a16="http://schemas.microsoft.com/office/drawing/2014/main" id="{43452D24-E9DA-49A9-A634-982994ED9929}"/>
              </a:ext>
            </a:extLst>
          </p:cNvPr>
          <p:cNvGraphicFramePr>
            <a:graphicFrameLocks noGrp="1"/>
          </p:cNvGraphicFramePr>
          <p:nvPr>
            <p:extLst>
              <p:ext uri="{D42A27DB-BD31-4B8C-83A1-F6EECF244321}">
                <p14:modId xmlns:p14="http://schemas.microsoft.com/office/powerpoint/2010/main" val="3624544083"/>
              </p:ext>
            </p:extLst>
          </p:nvPr>
        </p:nvGraphicFramePr>
        <p:xfrm>
          <a:off x="2889028" y="2775912"/>
          <a:ext cx="6413943" cy="1506364"/>
        </p:xfrm>
        <a:graphic>
          <a:graphicData uri="http://schemas.openxmlformats.org/drawingml/2006/table">
            <a:tbl>
              <a:tblPr firstRow="1" bandRow="1"/>
              <a:tblGrid>
                <a:gridCol w="1249694">
                  <a:extLst>
                    <a:ext uri="{9D8B030D-6E8A-4147-A177-3AD203B41FA5}">
                      <a16:colId xmlns:a16="http://schemas.microsoft.com/office/drawing/2014/main" val="20000"/>
                    </a:ext>
                  </a:extLst>
                </a:gridCol>
                <a:gridCol w="2935444">
                  <a:extLst>
                    <a:ext uri="{9D8B030D-6E8A-4147-A177-3AD203B41FA5}">
                      <a16:colId xmlns:a16="http://schemas.microsoft.com/office/drawing/2014/main" val="20001"/>
                    </a:ext>
                  </a:extLst>
                </a:gridCol>
                <a:gridCol w="2228805">
                  <a:extLst>
                    <a:ext uri="{9D8B030D-6E8A-4147-A177-3AD203B41FA5}">
                      <a16:colId xmlns:a16="http://schemas.microsoft.com/office/drawing/2014/main" val="20002"/>
                    </a:ext>
                  </a:extLst>
                </a:gridCol>
              </a:tblGrid>
              <a:tr h="287962">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传感器</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优点</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缺点</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90206">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摄像头</a:t>
                      </a:r>
                    </a:p>
                  </a:txBody>
                  <a:tcPr anchor="ctr">
                    <a:lnL w="12700" cmpd="sng">
                      <a:solidFill>
                        <a:srgbClr val="353535"/>
                      </a:solidFill>
                    </a:lnL>
                    <a:lnR w="12700" cap="flat" cmpd="sng" algn="ctr">
                      <a:solidFill>
                        <a:srgbClr val="353535"/>
                      </a:solidFill>
                      <a:prstDash val="solid"/>
                      <a:round/>
                      <a:headEnd type="none" w="med" len="med"/>
                      <a:tailEnd type="none" w="med" len="med"/>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solidFill>
                            <a:srgbClr val="FF0000"/>
                          </a:solidFill>
                          <a:latin typeface="黑体" panose="02010609060101010101" pitchFamily="49" charset="-122"/>
                          <a:ea typeface="黑体" panose="02010609060101010101" pitchFamily="49" charset="-122"/>
                        </a:rPr>
                        <a:t>色彩、纹理</a:t>
                      </a:r>
                      <a:r>
                        <a:rPr lang="zh-CN" altLang="en-US" sz="1400" dirty="0">
                          <a:latin typeface="黑体" panose="02010609060101010101" pitchFamily="49" charset="-122"/>
                          <a:ea typeface="黑体" panose="02010609060101010101" pitchFamily="49" charset="-122"/>
                        </a:rPr>
                        <a:t>信息丰富</a:t>
                      </a:r>
                    </a:p>
                  </a:txBody>
                  <a:tcPr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图像质量受光照等影响大</a:t>
                      </a:r>
                    </a:p>
                  </a:txBody>
                  <a:tcPr anchor="ctr">
                    <a:lnL w="12700" cap="flat" cmpd="sng" algn="ctr">
                      <a:solidFill>
                        <a:srgbClr val="353535"/>
                      </a:solidFill>
                      <a:prstDash val="solid"/>
                      <a:round/>
                      <a:headEnd type="none" w="med" len="med"/>
                      <a:tailEnd type="none" w="med" len="med"/>
                    </a:lnL>
                    <a:lnR w="12700" cmpd="sng">
                      <a:solidFill>
                        <a:srgbClr val="353535"/>
                      </a:solidFill>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41890125"/>
                  </a:ext>
                </a:extLst>
              </a:tr>
              <a:tr h="405679">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激光雷达</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受</a:t>
                      </a:r>
                      <a:r>
                        <a:rPr lang="zh-CN" altLang="en-US" sz="1400" dirty="0">
                          <a:solidFill>
                            <a:srgbClr val="FF0000"/>
                          </a:solidFill>
                          <a:latin typeface="黑体" panose="02010609060101010101" pitchFamily="49" charset="-122"/>
                          <a:ea typeface="黑体" panose="02010609060101010101" pitchFamily="49" charset="-122"/>
                        </a:rPr>
                        <a:t>光照强度</a:t>
                      </a:r>
                      <a:r>
                        <a:rPr lang="zh-CN" altLang="en-US" sz="1400" dirty="0">
                          <a:latin typeface="黑体" panose="02010609060101010101" pitchFamily="49" charset="-122"/>
                          <a:ea typeface="黑体" panose="02010609060101010101" pitchFamily="49" charset="-122"/>
                        </a:rPr>
                        <a:t>影响小，具有</a:t>
                      </a:r>
                      <a:r>
                        <a:rPr lang="zh-CN" altLang="en-US" sz="1400" dirty="0">
                          <a:solidFill>
                            <a:srgbClr val="FF0000"/>
                          </a:solidFill>
                          <a:latin typeface="黑体" panose="02010609060101010101" pitchFamily="49" charset="-122"/>
                          <a:ea typeface="黑体" panose="02010609060101010101" pitchFamily="49" charset="-122"/>
                        </a:rPr>
                        <a:t>深度</a:t>
                      </a:r>
                      <a:r>
                        <a:rPr lang="zh-CN" altLang="en-US" sz="1400" dirty="0">
                          <a:latin typeface="黑体" panose="02010609060101010101" pitchFamily="49" charset="-122"/>
                          <a:ea typeface="黑体" panose="02010609060101010101" pitchFamily="49" charset="-122"/>
                        </a:rPr>
                        <a:t>信息</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数据不规则</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405679">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毫米波雷达</a:t>
                      </a:r>
                    </a:p>
                  </a:txBody>
                  <a:tcPr anchor="ctr">
                    <a:lnL w="12700" cmpd="sng">
                      <a:solidFill>
                        <a:srgbClr val="353535"/>
                      </a:solidFill>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solidFill>
                            <a:srgbClr val="FF0000"/>
                          </a:solidFill>
                          <a:latin typeface="黑体" panose="02010609060101010101" pitchFamily="49" charset="-122"/>
                          <a:ea typeface="黑体" panose="02010609060101010101" pitchFamily="49" charset="-122"/>
                        </a:rPr>
                        <a:t>穿透</a:t>
                      </a:r>
                      <a:r>
                        <a:rPr lang="zh-CN" altLang="en-US" sz="1400" dirty="0">
                          <a:latin typeface="黑体" panose="02010609060101010101" pitchFamily="49" charset="-122"/>
                          <a:ea typeface="黑体" panose="02010609060101010101" pitchFamily="49" charset="-122"/>
                        </a:rPr>
                        <a:t>雾、烟、灰尘的能力强</a:t>
                      </a:r>
                    </a:p>
                  </a:txBody>
                  <a:tcPr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分辨率较低</a:t>
                      </a:r>
                    </a:p>
                  </a:txBody>
                  <a:tcPr anchor="ctr">
                    <a:lnL w="12700" cap="flat" cmpd="sng" algn="ctr">
                      <a:solidFill>
                        <a:srgbClr val="353535"/>
                      </a:solidFill>
                      <a:prstDash val="solid"/>
                      <a:round/>
                      <a:headEnd type="none" w="med" len="med"/>
                      <a:tailEnd type="none" w="med" len="med"/>
                    </a:lnL>
                    <a:lnR w="12700" cmpd="sng">
                      <a:solidFill>
                        <a:srgbClr val="353535"/>
                      </a:solidFill>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pic>
        <p:nvPicPr>
          <p:cNvPr id="21" name="reduce">
            <a:hlinkClick r:id="" action="ppaction://media"/>
            <a:extLst>
              <a:ext uri="{FF2B5EF4-FFF2-40B4-BE49-F238E27FC236}">
                <a16:creationId xmlns:a16="http://schemas.microsoft.com/office/drawing/2014/main" id="{70834BD7-EE0A-4459-9FE8-7BDDBBA462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H="1">
            <a:off x="5230213" y="4346476"/>
            <a:ext cx="2264506" cy="1786315"/>
          </a:xfrm>
          <a:prstGeom prst="rect">
            <a:avLst/>
          </a:prstGeom>
        </p:spPr>
      </p:pic>
      <p:pic>
        <p:nvPicPr>
          <p:cNvPr id="22" name="video">
            <a:hlinkClick r:id="" action="ppaction://media"/>
            <a:extLst>
              <a:ext uri="{FF2B5EF4-FFF2-40B4-BE49-F238E27FC236}">
                <a16:creationId xmlns:a16="http://schemas.microsoft.com/office/drawing/2014/main" id="{6807BD84-DB96-4549-87DE-DD62601BF81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889029" y="4346476"/>
            <a:ext cx="2282098" cy="1504760"/>
          </a:xfrm>
          <a:prstGeom prst="rect">
            <a:avLst/>
          </a:prstGeom>
        </p:spPr>
      </p:pic>
      <p:pic>
        <p:nvPicPr>
          <p:cNvPr id="23" name="图片 22" descr="屏幕剪辑">
            <a:extLst>
              <a:ext uri="{FF2B5EF4-FFF2-40B4-BE49-F238E27FC236}">
                <a16:creationId xmlns:a16="http://schemas.microsoft.com/office/drawing/2014/main" id="{AA21E26F-626C-4359-809D-505A361C302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4920" y="4398288"/>
            <a:ext cx="1926255" cy="1360365"/>
          </a:xfrm>
          <a:prstGeom prst="rect">
            <a:avLst/>
          </a:prstGeom>
        </p:spPr>
      </p:pic>
      <p:sp>
        <p:nvSpPr>
          <p:cNvPr id="24" name="文本框 23">
            <a:extLst>
              <a:ext uri="{FF2B5EF4-FFF2-40B4-BE49-F238E27FC236}">
                <a16:creationId xmlns:a16="http://schemas.microsoft.com/office/drawing/2014/main" id="{4C0FC481-4CA4-4018-A04A-8EAD00DDB7B2}"/>
              </a:ext>
            </a:extLst>
          </p:cNvPr>
          <p:cNvSpPr txBox="1"/>
          <p:nvPr/>
        </p:nvSpPr>
        <p:spPr>
          <a:xfrm>
            <a:off x="3489158" y="5870297"/>
            <a:ext cx="879220"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摄像头</a:t>
            </a:r>
          </a:p>
        </p:txBody>
      </p:sp>
      <p:sp>
        <p:nvSpPr>
          <p:cNvPr id="25" name="文本框 24">
            <a:extLst>
              <a:ext uri="{FF2B5EF4-FFF2-40B4-BE49-F238E27FC236}">
                <a16:creationId xmlns:a16="http://schemas.microsoft.com/office/drawing/2014/main" id="{0D385A2C-9482-401B-B5AC-269A1472B51A}"/>
              </a:ext>
            </a:extLst>
          </p:cNvPr>
          <p:cNvSpPr txBox="1"/>
          <p:nvPr/>
        </p:nvSpPr>
        <p:spPr>
          <a:xfrm>
            <a:off x="5802087" y="5915437"/>
            <a:ext cx="1120758"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激光雷达</a:t>
            </a:r>
          </a:p>
        </p:txBody>
      </p:sp>
      <p:sp>
        <p:nvSpPr>
          <p:cNvPr id="26" name="文本框 25">
            <a:extLst>
              <a:ext uri="{FF2B5EF4-FFF2-40B4-BE49-F238E27FC236}">
                <a16:creationId xmlns:a16="http://schemas.microsoft.com/office/drawing/2014/main" id="{3739852A-BA56-401D-A96A-186E76B7DCC0}"/>
              </a:ext>
            </a:extLst>
          </p:cNvPr>
          <p:cNvSpPr txBox="1"/>
          <p:nvPr/>
        </p:nvSpPr>
        <p:spPr>
          <a:xfrm>
            <a:off x="7682096" y="5915437"/>
            <a:ext cx="1340053"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毫米波雷达</a:t>
            </a:r>
          </a:p>
        </p:txBody>
      </p:sp>
    </p:spTree>
    <p:extLst>
      <p:ext uri="{BB962C8B-B14F-4D97-AF65-F5344CB8AC3E}">
        <p14:creationId xmlns:p14="http://schemas.microsoft.com/office/powerpoint/2010/main" val="145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0500" fill="hold"/>
                                        <p:tgtEl>
                                          <p:spTgt spid="22"/>
                                        </p:tgtEl>
                                      </p:cBhvr>
                                    </p:cmd>
                                  </p:childTnLst>
                                </p:cTn>
                              </p:par>
                            </p:childTnLst>
                          </p:cTn>
                        </p:par>
                        <p:par>
                          <p:cTn id="11" fill="hold">
                            <p:stCondLst>
                              <p:cond delay="11000"/>
                            </p:stCondLst>
                            <p:childTnLst>
                              <p:par>
                                <p:cTn id="12" presetID="1" presetClass="mediacall" presetSubtype="0" fill="hold" nodeType="afterEffect">
                                  <p:stCondLst>
                                    <p:cond delay="0"/>
                                  </p:stCondLst>
                                  <p:childTnLst>
                                    <p:cmd type="call" cmd="playFrom(0.0)">
                                      <p:cBhvr>
                                        <p:cTn id="13" dur="105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2"/>
                                        </p:tgtEl>
                                      </p:cBhvr>
                                    </p:cmd>
                                  </p:childTnLst>
                                </p:cTn>
                              </p:par>
                            </p:childTnLst>
                          </p:cTn>
                        </p:par>
                      </p:childTnLst>
                    </p:cTn>
                  </p:par>
                </p:childTnLst>
              </p:cTn>
              <p:nextCondLst>
                <p:cond evt="onClick" delay="0">
                  <p:tgtEl>
                    <p:spTgt spid="22"/>
                  </p:tgtEl>
                </p:cond>
              </p:nextCondLst>
            </p:seq>
            <p:seq concurrent="1" nextAc="seek">
              <p:cTn id="19" restart="whenNotActive" fill="hold" evtFilter="cancelBubble" nodeType="interactiveSeq">
                <p:stCondLst>
                  <p:cond evt="onClick" delay="0">
                    <p:tgtEl>
                      <p:spTgt spid="21"/>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1"/>
                                        </p:tgtEl>
                                      </p:cBhvr>
                                    </p:cmd>
                                  </p:childTnLst>
                                </p:cTn>
                              </p:par>
                            </p:childTnLst>
                          </p:cTn>
                        </p:par>
                      </p:childTnLst>
                    </p:cTn>
                  </p:par>
                </p:childTnLst>
              </p:cTn>
              <p:nextCondLst>
                <p:cond evt="onClick" delay="0">
                  <p:tgtEl>
                    <p:spTgt spid="21"/>
                  </p:tgtEl>
                </p:cond>
              </p:nextCondLst>
            </p:seq>
            <p:video>
              <p:cMediaNode vol="80000">
                <p:cTn id="24" repeatCount="indefinite" fill="hold" display="0">
                  <p:stCondLst>
                    <p:cond delay="indefinite"/>
                  </p:stCondLst>
                </p:cTn>
                <p:tgtEl>
                  <p:spTgt spid="22"/>
                </p:tgtEl>
              </p:cMediaNode>
            </p:video>
            <p:video>
              <p:cMediaNode vol="80000">
                <p:cTn id="25" repeatCount="indefinite" fill="hold" display="0">
                  <p:stCondLst>
                    <p:cond delay="indefinite"/>
                  </p:stCondLst>
                </p:cTn>
                <p:tgtEl>
                  <p:spTgt spid="2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黑体" panose="02010609060101010101" pitchFamily="49" charset="-122"/>
                <a:cs typeface="Times New Roman" panose="02020603050405020304" pitchFamily="18" charset="0"/>
              </a:rPr>
              <a:t>研究中使用的数据集</a:t>
            </a:r>
            <a:endParaRPr lang="zh-HK" altLang="en-US" sz="3200" dirty="0">
              <a:latin typeface="黑体" panose="02010609060101010101" pitchFamily="49" charset="-122"/>
              <a:cs typeface="Times New Roman" panose="02020603050405020304" pitchFamily="18" charset="0"/>
            </a:endParaRPr>
          </a:p>
        </p:txBody>
      </p:sp>
      <p:graphicFrame>
        <p:nvGraphicFramePr>
          <p:cNvPr id="2" name="表格 2">
            <a:extLst>
              <a:ext uri="{FF2B5EF4-FFF2-40B4-BE49-F238E27FC236}">
                <a16:creationId xmlns:a16="http://schemas.microsoft.com/office/drawing/2014/main" id="{408769BD-FA4A-47DA-87A0-8113A87005ED}"/>
              </a:ext>
            </a:extLst>
          </p:cNvPr>
          <p:cNvGraphicFramePr>
            <a:graphicFrameLocks noGrp="1"/>
          </p:cNvGraphicFramePr>
          <p:nvPr>
            <p:extLst>
              <p:ext uri="{D42A27DB-BD31-4B8C-83A1-F6EECF244321}">
                <p14:modId xmlns:p14="http://schemas.microsoft.com/office/powerpoint/2010/main" val="3753082808"/>
              </p:ext>
            </p:extLst>
          </p:nvPr>
        </p:nvGraphicFramePr>
        <p:xfrm>
          <a:off x="1294544" y="1140905"/>
          <a:ext cx="8923428" cy="1263532"/>
        </p:xfrm>
        <a:graphic>
          <a:graphicData uri="http://schemas.openxmlformats.org/drawingml/2006/table">
            <a:tbl>
              <a:tblPr firstRow="1" bandRow="1">
                <a:tableStyleId>{5C22544A-7EE6-4342-B048-85BDC9FD1C3A}</a:tableStyleId>
              </a:tblPr>
              <a:tblGrid>
                <a:gridCol w="2279080">
                  <a:extLst>
                    <a:ext uri="{9D8B030D-6E8A-4147-A177-3AD203B41FA5}">
                      <a16:colId xmlns:a16="http://schemas.microsoft.com/office/drawing/2014/main" val="4202168180"/>
                    </a:ext>
                  </a:extLst>
                </a:gridCol>
                <a:gridCol w="998375">
                  <a:extLst>
                    <a:ext uri="{9D8B030D-6E8A-4147-A177-3AD203B41FA5}">
                      <a16:colId xmlns:a16="http://schemas.microsoft.com/office/drawing/2014/main" val="35959382"/>
                    </a:ext>
                  </a:extLst>
                </a:gridCol>
                <a:gridCol w="1259633">
                  <a:extLst>
                    <a:ext uri="{9D8B030D-6E8A-4147-A177-3AD203B41FA5}">
                      <a16:colId xmlns:a16="http://schemas.microsoft.com/office/drawing/2014/main" val="4018049557"/>
                    </a:ext>
                  </a:extLst>
                </a:gridCol>
                <a:gridCol w="1205179">
                  <a:extLst>
                    <a:ext uri="{9D8B030D-6E8A-4147-A177-3AD203B41FA5}">
                      <a16:colId xmlns:a16="http://schemas.microsoft.com/office/drawing/2014/main" val="1200127339"/>
                    </a:ext>
                  </a:extLst>
                </a:gridCol>
                <a:gridCol w="1060387">
                  <a:extLst>
                    <a:ext uri="{9D8B030D-6E8A-4147-A177-3AD203B41FA5}">
                      <a16:colId xmlns:a16="http://schemas.microsoft.com/office/drawing/2014/main" val="2578454511"/>
                    </a:ext>
                  </a:extLst>
                </a:gridCol>
                <a:gridCol w="1060387">
                  <a:extLst>
                    <a:ext uri="{9D8B030D-6E8A-4147-A177-3AD203B41FA5}">
                      <a16:colId xmlns:a16="http://schemas.microsoft.com/office/drawing/2014/main" val="3308137816"/>
                    </a:ext>
                  </a:extLst>
                </a:gridCol>
                <a:gridCol w="1060387">
                  <a:extLst>
                    <a:ext uri="{9D8B030D-6E8A-4147-A177-3AD203B41FA5}">
                      <a16:colId xmlns:a16="http://schemas.microsoft.com/office/drawing/2014/main" val="831548107"/>
                    </a:ext>
                  </a:extLst>
                </a:gridCol>
              </a:tblGrid>
              <a:tr h="631766">
                <a:tc>
                  <a:txBody>
                    <a:bodyPr/>
                    <a:lstStyle/>
                    <a:p>
                      <a:pPr algn="ctr"/>
                      <a:r>
                        <a:rPr lang="zh-CN" altLang="en-US" sz="2000" b="0" i="0" baseline="0" dirty="0">
                          <a:solidFill>
                            <a:schemeClr val="tx1"/>
                          </a:solidFill>
                          <a:latin typeface="Times New Roman" panose="02020603050405020304" pitchFamily="18" charset="0"/>
                          <a:ea typeface="黑体" panose="02010609060101010101" pitchFamily="49" charset="-122"/>
                        </a:rPr>
                        <a:t>数据集</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LiDAR</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baseline="0" dirty="0">
                          <a:solidFill>
                            <a:schemeClr val="tx1"/>
                          </a:solidFill>
                          <a:latin typeface="Times New Roman" panose="02020603050405020304" pitchFamily="18" charset="0"/>
                          <a:ea typeface="黑体" panose="02010609060101010101" pitchFamily="49" charset="-122"/>
                        </a:rPr>
                        <a:t>相机个数</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baseline="0" dirty="0">
                          <a:solidFill>
                            <a:schemeClr val="tx1"/>
                          </a:solidFill>
                          <a:latin typeface="Times New Roman" panose="02020603050405020304" pitchFamily="18" charset="0"/>
                          <a:ea typeface="黑体" panose="02010609060101010101" pitchFamily="49" charset="-122"/>
                        </a:rPr>
                        <a:t>目标类别</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#train</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#val</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#test</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2854413"/>
                  </a:ext>
                </a:extLst>
              </a:tr>
              <a:tr h="631766">
                <a:tc>
                  <a:txBody>
                    <a:bodyPr/>
                    <a:lstStyle/>
                    <a:p>
                      <a:pPr algn="ctr"/>
                      <a:r>
                        <a:rPr lang="en-US" altLang="zh-CN" sz="2000" b="0" i="0" baseline="0" dirty="0">
                          <a:solidFill>
                            <a:schemeClr val="tx1"/>
                          </a:solidFill>
                          <a:latin typeface="Times New Roman" panose="02020603050405020304" pitchFamily="18" charset="0"/>
                          <a:ea typeface="黑体" panose="02010609060101010101" pitchFamily="49" charset="-122"/>
                        </a:rPr>
                        <a:t>Once</a:t>
                      </a:r>
                      <a:endParaRPr lang="zh-CN" altLang="en-US" sz="2000" b="0" i="0" baseline="30000" dirty="0">
                        <a:solidFill>
                          <a:schemeClr val="tx1"/>
                        </a:solidFill>
                        <a:latin typeface="Times New Roman" panose="02020603050405020304" pitchFamily="18" charset="0"/>
                        <a:ea typeface="黑体" panose="02010609060101010101" pitchFamily="49" charset="-122"/>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40</a:t>
                      </a:r>
                      <a:r>
                        <a:rPr lang="zh-CN" altLang="en-US" sz="2000" b="0" i="0" baseline="0" dirty="0">
                          <a:solidFill>
                            <a:schemeClr val="tx1"/>
                          </a:solidFill>
                          <a:latin typeface="Times New Roman" panose="02020603050405020304" pitchFamily="18" charset="0"/>
                          <a:ea typeface="黑体" panose="02010609060101010101" pitchFamily="49" charset="-122"/>
                        </a:rPr>
                        <a:t>线</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7</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5</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5000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3000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8000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296204"/>
                  </a:ext>
                </a:extLst>
              </a:tr>
            </a:tbl>
          </a:graphicData>
        </a:graphic>
      </p:graphicFrame>
      <p:sp>
        <p:nvSpPr>
          <p:cNvPr id="3" name="灯片编号占位符 2">
            <a:extLst>
              <a:ext uri="{FF2B5EF4-FFF2-40B4-BE49-F238E27FC236}">
                <a16:creationId xmlns:a16="http://schemas.microsoft.com/office/drawing/2014/main" id="{71832067-E944-430C-A068-0CEC0E27C1E6}"/>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4</a:t>
            </a:fld>
            <a:endParaRPr lang="zh-CN" altLang="en-US" dirty="0"/>
          </a:p>
        </p:txBody>
      </p:sp>
      <p:pic>
        <p:nvPicPr>
          <p:cNvPr id="4" name="图片 3">
            <a:extLst>
              <a:ext uri="{FF2B5EF4-FFF2-40B4-BE49-F238E27FC236}">
                <a16:creationId xmlns:a16="http://schemas.microsoft.com/office/drawing/2014/main" id="{2625EDAE-9C50-B60E-C4C9-BD46C01FB1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626" t="5064"/>
          <a:stretch/>
        </p:blipFill>
        <p:spPr>
          <a:xfrm>
            <a:off x="6476316" y="2645380"/>
            <a:ext cx="4494322" cy="3481100"/>
          </a:xfrm>
          <a:prstGeom prst="rect">
            <a:avLst/>
          </a:prstGeom>
        </p:spPr>
      </p:pic>
      <p:pic>
        <p:nvPicPr>
          <p:cNvPr id="5" name="图片 4">
            <a:extLst>
              <a:ext uri="{FF2B5EF4-FFF2-40B4-BE49-F238E27FC236}">
                <a16:creationId xmlns:a16="http://schemas.microsoft.com/office/drawing/2014/main" id="{DB481531-E86E-0A7C-18BC-EF5004A2B2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473" r="56755"/>
          <a:stretch/>
        </p:blipFill>
        <p:spPr>
          <a:xfrm>
            <a:off x="619628" y="2684568"/>
            <a:ext cx="4475205" cy="3642404"/>
          </a:xfrm>
          <a:prstGeom prst="rect">
            <a:avLst/>
          </a:prstGeom>
        </p:spPr>
      </p:pic>
    </p:spTree>
    <p:extLst>
      <p:ext uri="{BB962C8B-B14F-4D97-AF65-F5344CB8AC3E}">
        <p14:creationId xmlns:p14="http://schemas.microsoft.com/office/powerpoint/2010/main" val="315580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400" y="180000"/>
            <a:ext cx="10058400" cy="493200"/>
          </a:xfrm>
        </p:spPr>
        <p:txBody>
          <a:bodyPr>
            <a:normAutofit fontScale="90000"/>
          </a:bodyPr>
          <a:lstStyle/>
          <a:p>
            <a:r>
              <a:rPr lang="zh-CN" altLang="en-US" sz="3200" b="1" kern="0" spc="0" dirty="0">
                <a:solidFill>
                  <a:schemeClr val="accent2"/>
                </a:solidFill>
                <a:latin typeface="黑体" panose="02010609060101010101" pitchFamily="49" charset="-122"/>
                <a:ea typeface="黑体" panose="02010609060101010101" pitchFamily="49" charset="-122"/>
                <a:cs typeface="Times New Roman" panose="02020603050405020304" pitchFamily="18" charset="0"/>
              </a:rPr>
              <a:t>评价指标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0649" y="931951"/>
                <a:ext cx="10954517" cy="3975330"/>
              </a:xfrm>
            </p:spPr>
            <p:txBody>
              <a:bodyPr/>
              <a:lstStyle/>
              <a:p>
                <a:pPr lvl="1">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Car, Truck, Bus, Cyclist, Pedestrian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五个类别</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采用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AP(Average Precision)</a:t>
                </a:r>
                <a:r>
                  <a:rPr lang="zh-CN" altLang="en-US" sz="2400" dirty="0">
                    <a:latin typeface="黑体" panose="02010609060101010101" pitchFamily="49" charset="-122"/>
                    <a:ea typeface="黑体" panose="02010609060101010101" pitchFamily="49" charset="-122"/>
                  </a:rPr>
                  <a:t>作为评价指标</a:t>
                </a:r>
                <a:endParaRPr lang="en-US" altLang="zh-CN" sz="2400" dirty="0">
                  <a:latin typeface="黑体" panose="02010609060101010101" pitchFamily="49" charset="-122"/>
                  <a:ea typeface="黑体" panose="02010609060101010101" pitchFamily="49" charset="-122"/>
                </a:endParaRPr>
              </a:p>
              <a:p>
                <a:pPr marL="201168" lvl="1" indent="0">
                  <a:buNone/>
                </a:pP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最终计算指标时，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Car, Truck, Bus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均视为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Vehicle</a:t>
                </a:r>
              </a:p>
              <a:p>
                <a:pPr lvl="1">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rPr>
                  <a:t>汽车</a:t>
                </a:r>
                <a14:m>
                  <m:oMath xmlns:m="http://schemas.openxmlformats.org/officeDocument/2006/math">
                    <m:r>
                      <a:rPr lang="en-US" altLang="zh-CN" sz="2400" b="0" i="0"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𝐼𝑜𝑈</m:t>
                    </m:r>
                    <m:r>
                      <a:rPr lang="en-US" altLang="zh-CN" sz="2400" b="0" i="1" smtClean="0">
                        <a:latin typeface="Cambria Math" panose="02040503050406030204" pitchFamily="18" charset="0"/>
                        <a:ea typeface="黑体" panose="02010609060101010101" pitchFamily="49" charset="-122"/>
                      </a:rPr>
                      <m:t>≥0.7)</m:t>
                    </m:r>
                    <m:r>
                      <a:rPr lang="zh-CN" altLang="en-US" sz="2400" i="1">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行人和自行车</a:t>
                </a:r>
                <a14:m>
                  <m:oMath xmlns:m="http://schemas.openxmlformats.org/officeDocument/2006/math">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𝐼𝑜𝑈</m:t>
                        </m:r>
                        <m:r>
                          <a:rPr lang="en-US" altLang="zh-CN" sz="2400" i="1">
                            <a:latin typeface="Cambria Math" panose="02040503050406030204" pitchFamily="18" charset="0"/>
                            <a:ea typeface="黑体" panose="02010609060101010101" pitchFamily="49" charset="-122"/>
                          </a:rPr>
                          <m:t>≥0.5</m:t>
                        </m:r>
                      </m:e>
                    </m:d>
                  </m:oMath>
                </a14:m>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endParaRPr lang="en-US" altLang="zh-CN" sz="2400" dirty="0">
                  <a:latin typeface="黑体" panose="02010609060101010101" pitchFamily="49" charset="-122"/>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0649" y="931951"/>
                <a:ext cx="10954517" cy="3975330"/>
              </a:xfrm>
              <a:blipFill>
                <a:blip r:embed="rId3"/>
                <a:stretch>
                  <a:fillRect t="-26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187246E-62DA-48C6-A7F9-9E8DB084D7BE}"/>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5</a:t>
            </a:fld>
            <a:endParaRPr lang="zh-CN" altLang="en-US" dirty="0"/>
          </a:p>
        </p:txBody>
      </p:sp>
    </p:spTree>
    <p:extLst>
      <p:ext uri="{BB962C8B-B14F-4D97-AF65-F5344CB8AC3E}">
        <p14:creationId xmlns:p14="http://schemas.microsoft.com/office/powerpoint/2010/main" val="170879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solidFill>
                  <a:schemeClr val="accent2"/>
                </a:solidFill>
              </a:endParaRPr>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491464"/>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83C1A88-8B90-49CC-A5FD-605E7C5D574B}"/>
              </a:ext>
            </a:extLst>
          </p:cNvPr>
          <p:cNvSpPr txBox="1"/>
          <p:nvPr/>
        </p:nvSpPr>
        <p:spPr>
          <a:xfrm>
            <a:off x="5132004" y="4401808"/>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cxnSp>
        <p:nvCxnSpPr>
          <p:cNvPr id="21" name="直接连接符 20">
            <a:extLst>
              <a:ext uri="{FF2B5EF4-FFF2-40B4-BE49-F238E27FC236}">
                <a16:creationId xmlns:a16="http://schemas.microsoft.com/office/drawing/2014/main" id="{D382D893-7805-46C8-A7F7-DC0DCFC05483}"/>
              </a:ext>
            </a:extLst>
          </p:cNvPr>
          <p:cNvCxnSpPr>
            <a:cxnSpLocks/>
          </p:cNvCxnSpPr>
          <p:nvPr/>
        </p:nvCxnSpPr>
        <p:spPr>
          <a:xfrm>
            <a:off x="4632636" y="1706337"/>
            <a:ext cx="0" cy="4108377"/>
          </a:xfrm>
          <a:prstGeom prst="line">
            <a:avLst/>
          </a:prstGeom>
        </p:spPr>
        <p:style>
          <a:lnRef idx="1">
            <a:schemeClr val="accent1"/>
          </a:lnRef>
          <a:fillRef idx="0">
            <a:schemeClr val="accent1"/>
          </a:fillRef>
          <a:effectRef idx="0">
            <a:schemeClr val="accent1"/>
          </a:effectRef>
          <a:fontRef idx="minor">
            <a:schemeClr val="tx1"/>
          </a:fontRef>
        </p:style>
      </p:cxn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098070" y="180867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098069" y="526048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5022629" y="3251673"/>
            <a:ext cx="2232214"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err="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TransFusion</a:t>
            </a:r>
            <a:endPar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78E64CA9-68E7-4C8D-8721-6C9C442529E9}"/>
              </a:ext>
            </a:extLst>
          </p:cNvPr>
          <p:cNvSpPr/>
          <p:nvPr/>
        </p:nvSpPr>
        <p:spPr>
          <a:xfrm>
            <a:off x="5022629" y="3898502"/>
            <a:ext cx="3831177"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Gaussian Process Regression</a:t>
            </a:r>
          </a:p>
        </p:txBody>
      </p:sp>
      <p:sp>
        <p:nvSpPr>
          <p:cNvPr id="3" name="灯片编号占位符 2">
            <a:extLst>
              <a:ext uri="{FF2B5EF4-FFF2-40B4-BE49-F238E27FC236}">
                <a16:creationId xmlns:a16="http://schemas.microsoft.com/office/drawing/2014/main" id="{72F1FBBC-8C7C-4F21-A86E-E307D70BB85D}"/>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6</a:t>
            </a:fld>
            <a:endParaRPr lang="zh-HK" altLang="en-US" dirty="0">
              <a:solidFill>
                <a:schemeClr val="bg1"/>
              </a:solidFill>
            </a:endParaRPr>
          </a:p>
        </p:txBody>
      </p:sp>
      <p:sp>
        <p:nvSpPr>
          <p:cNvPr id="23" name="矩形 22">
            <a:extLst>
              <a:ext uri="{FF2B5EF4-FFF2-40B4-BE49-F238E27FC236}">
                <a16:creationId xmlns:a16="http://schemas.microsoft.com/office/drawing/2014/main" id="{78E64CA9-68E7-4C8D-8721-6C9C442529E9}"/>
              </a:ext>
            </a:extLst>
          </p:cNvPr>
          <p:cNvSpPr/>
          <p:nvPr/>
        </p:nvSpPr>
        <p:spPr>
          <a:xfrm>
            <a:off x="5022629" y="3561921"/>
            <a:ext cx="2223686"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err="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BEVFormer</a:t>
            </a:r>
            <a:endPar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5022629" y="2894642"/>
            <a:ext cx="2257862"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Transformer</a:t>
            </a:r>
          </a:p>
        </p:txBody>
      </p:sp>
    </p:spTree>
    <p:extLst>
      <p:ext uri="{BB962C8B-B14F-4D97-AF65-F5344CB8AC3E}">
        <p14:creationId xmlns:p14="http://schemas.microsoft.com/office/powerpoint/2010/main" val="3912676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Transformer</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951789" y="982579"/>
                <a:ext cx="6964989" cy="1896981"/>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Multi-Head Attention</a:t>
                </a:r>
              </a:p>
              <a:p>
                <a:pPr lvl="1" algn="just">
                  <a:buFont typeface="Wingdings" panose="05000000000000000000" pitchFamily="2" charset="2"/>
                  <a:buChar char="Ø"/>
                </a:pPr>
                <a:r>
                  <a:rPr lang="en-US" altLang="zh-CN" sz="2000" b="0" i="0" dirty="0">
                    <a:ea typeface="黑体" panose="02010609060101010101" pitchFamily="49" charset="-122"/>
                  </a:rPr>
                  <a:t>Attention</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e>
                    </m:d>
                    <m:r>
                      <a:rPr lang="en-US" altLang="zh-CN" sz="2000" b="0" i="1" smtClean="0">
                        <a:latin typeface="Cambria Math" panose="02040503050406030204" pitchFamily="18" charset="0"/>
                        <a:ea typeface="黑体" panose="02010609060101010101" pitchFamily="49" charset="-122"/>
                      </a:rPr>
                      <m:t>=</m:t>
                    </m:r>
                  </m:oMath>
                </a14:m>
                <a:r>
                  <a:rPr lang="en-US" altLang="zh-CN" sz="2000" b="0" i="0" dirty="0" err="1">
                    <a:ea typeface="黑体" panose="02010609060101010101" pitchFamily="49" charset="-122"/>
                  </a:rPr>
                  <a:t>softmax</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𝑄</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𝐾</m:t>
                                </m:r>
                              </m:e>
                              <m:sup>
                                <m:r>
                                  <a:rPr lang="en-US" altLang="zh-CN" sz="2000" b="0" i="1" smtClean="0">
                                    <a:latin typeface="Cambria Math" panose="02040503050406030204" pitchFamily="18" charset="0"/>
                                    <a:ea typeface="黑体" panose="02010609060101010101" pitchFamily="49" charset="-122"/>
                                  </a:rPr>
                                  <m:t>𝑇</m:t>
                                </m:r>
                              </m:sup>
                            </m:sSup>
                          </m:num>
                          <m:den>
                            <m:rad>
                              <m:radPr>
                                <m:degHide m:val="on"/>
                                <m:ctrlPr>
                                  <a:rPr lang="en-US" altLang="zh-CN" sz="2000" b="0" i="1" smtClean="0">
                                    <a:latin typeface="Cambria Math" panose="02040503050406030204" pitchFamily="18" charset="0"/>
                                    <a:ea typeface="黑体" panose="02010609060101010101" pitchFamily="49" charset="-122"/>
                                  </a:rPr>
                                </m:ctrlPr>
                              </m:radPr>
                              <m:deg/>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𝑑</m:t>
                                    </m:r>
                                  </m:e>
                                  <m:sub>
                                    <m:r>
                                      <a:rPr lang="en-US" altLang="zh-CN" sz="2000" b="0" i="1" smtClean="0">
                                        <a:latin typeface="Cambria Math" panose="02040503050406030204" pitchFamily="18" charset="0"/>
                                        <a:ea typeface="黑体" panose="02010609060101010101" pitchFamily="49" charset="-122"/>
                                      </a:rPr>
                                      <m:t>𝑘</m:t>
                                    </m:r>
                                  </m:sub>
                                </m:sSub>
                              </m:e>
                            </m:rad>
                          </m:den>
                        </m:f>
                      </m:e>
                    </m:d>
                    <m:r>
                      <a:rPr lang="en-US" altLang="zh-CN" sz="2000" b="0" i="1" smtClean="0">
                        <a:latin typeface="Cambria Math" panose="02040503050406030204" pitchFamily="18" charset="0"/>
                        <a:ea typeface="黑体" panose="02010609060101010101" pitchFamily="49" charset="-122"/>
                      </a:rPr>
                      <m:t>𝑉</m:t>
                    </m:r>
                  </m:oMath>
                </a14:m>
                <a:r>
                  <a:rPr lang="en-US" altLang="zh-CN" sz="2000" dirty="0">
                    <a:ea typeface="黑体" panose="02010609060101010101" pitchFamily="49" charset="-122"/>
                  </a:rPr>
                  <a:t>, </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𝑑</m:t>
                        </m:r>
                      </m:e>
                      <m:sub>
                        <m:r>
                          <a:rPr lang="en-US" altLang="zh-CN" sz="2000" b="0" i="1" smtClean="0">
                            <a:latin typeface="Cambria Math" panose="02040503050406030204" pitchFamily="18" charset="0"/>
                            <a:ea typeface="黑体" panose="02010609060101010101" pitchFamily="49" charset="-122"/>
                          </a:rPr>
                          <m:t>𝑘</m:t>
                        </m:r>
                      </m:sub>
                    </m:sSub>
                    <m:r>
                      <a:rPr lang="zh-CN" altLang="en-US" sz="2000" i="1">
                        <a:latin typeface="Cambria Math" panose="02040503050406030204" pitchFamily="18" charset="0"/>
                        <a:ea typeface="黑体" panose="02010609060101010101" pitchFamily="49" charset="-122"/>
                      </a:rPr>
                      <m:t>表示</m:t>
                    </m:r>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zh-CN" altLang="en-US" sz="2000" i="1">
                        <a:latin typeface="Cambria Math" panose="02040503050406030204" pitchFamily="18" charset="0"/>
                        <a:ea typeface="黑体" panose="02010609060101010101" pitchFamily="49" charset="-122"/>
                      </a:rPr>
                      <m:t>的</m:t>
                    </m:r>
                  </m:oMath>
                </a14:m>
                <a:r>
                  <a:rPr lang="zh-CN" altLang="en-US" sz="2000" dirty="0">
                    <a:ea typeface="黑体" panose="02010609060101010101" pitchFamily="49" charset="-122"/>
                  </a:rPr>
                  <a:t>维度</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b="0" i="0" dirty="0" err="1">
                    <a:ea typeface="黑体" panose="02010609060101010101" pitchFamily="49" charset="-122"/>
                  </a:rPr>
                  <a:t>MultiHead</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e>
                    </m:d>
                    <m:r>
                      <a:rPr lang="en-US" altLang="zh-CN" sz="2000" b="0" i="1" smtClean="0">
                        <a:latin typeface="Cambria Math" panose="02040503050406030204" pitchFamily="18" charset="0"/>
                        <a:ea typeface="黑体" panose="02010609060101010101" pitchFamily="49" charset="-122"/>
                      </a:rPr>
                      <m:t>=</m:t>
                    </m:r>
                  </m:oMath>
                </a14:m>
                <a:r>
                  <a:rPr lang="en-US" altLang="zh-CN" sz="2000" b="0" i="0" dirty="0" err="1">
                    <a:ea typeface="黑体" panose="02010609060101010101" pitchFamily="49" charset="-122"/>
                  </a:rPr>
                  <a:t>Concat</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h</m:t>
                            </m:r>
                          </m:sub>
                        </m:sSub>
                      </m:e>
                    </m:d>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𝑊</m:t>
                        </m:r>
                      </m:e>
                      <m:sup>
                        <m:r>
                          <a:rPr lang="en-US" altLang="zh-CN" sz="2000" b="0" i="1" smtClean="0">
                            <a:latin typeface="Cambria Math" panose="02040503050406030204" pitchFamily="18" charset="0"/>
                            <a:ea typeface="黑体" panose="02010609060101010101" pitchFamily="49" charset="-122"/>
                          </a:rPr>
                          <m:t>𝑂</m:t>
                        </m:r>
                      </m:sup>
                    </m:sSup>
                  </m:oMath>
                </a14:m>
                <a:endParaRPr lang="en-US" altLang="zh-CN" sz="2000" b="0" i="1" dirty="0">
                  <a:latin typeface="Cambria Math" panose="02040503050406030204" pitchFamily="18" charset="0"/>
                  <a:ea typeface="黑体" panose="02010609060101010101" pitchFamily="49" charset="-122"/>
                </a:endParaRPr>
              </a:p>
              <a:p>
                <a:pPr lvl="1" algn="just">
                  <a:buFont typeface="Wingdings" panose="05000000000000000000" pitchFamily="2" charset="2"/>
                  <a:buChar char="Ø"/>
                </a:pP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𝑖</m:t>
                        </m:r>
                      </m:sub>
                    </m:sSub>
                    <m:r>
                      <a:rPr lang="en-US" altLang="zh-CN" sz="2000" b="0" i="1" smtClean="0">
                        <a:latin typeface="Cambria Math" panose="02040503050406030204" pitchFamily="18" charset="0"/>
                        <a:ea typeface="黑体" panose="02010609060101010101" pitchFamily="49" charset="-122"/>
                      </a:rPr>
                      <m:t>=</m:t>
                    </m:r>
                  </m:oMath>
                </a14:m>
                <a:r>
                  <a:rPr lang="en-US" altLang="zh-CN" sz="2000" b="0" i="0" dirty="0">
                    <a:ea typeface="黑体" panose="02010609060101010101" pitchFamily="49" charset="-122"/>
                  </a:rPr>
                  <a:t>Attention</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𝑄</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𝑄</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𝐾</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𝑉</m:t>
                        </m:r>
                      </m:sup>
                    </m:sSubSup>
                    <m:r>
                      <a:rPr lang="en-US" altLang="zh-CN" sz="2000" b="0" i="1" smtClean="0">
                        <a:latin typeface="Cambria Math" panose="02040503050406030204" pitchFamily="18" charset="0"/>
                        <a:ea typeface="黑体" panose="02010609060101010101" pitchFamily="49" charset="-122"/>
                      </a:rPr>
                      <m:t>)</m:t>
                    </m:r>
                  </m:oMath>
                </a14:m>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951789" y="982579"/>
                <a:ext cx="6964989" cy="1896981"/>
              </a:xfrm>
              <a:blipFill>
                <a:blip r:embed="rId3"/>
                <a:stretch>
                  <a:fillRect l="-2450" t="-4502"/>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7</a:t>
            </a:fld>
            <a:endParaRPr lang="zh-HK" altLang="en-US" dirty="0">
              <a:solidFill>
                <a:schemeClr val="bg1"/>
              </a:solidFill>
            </a:endParaRPr>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280" y="3087222"/>
            <a:ext cx="5245225" cy="2615747"/>
          </a:xfrm>
          <a:prstGeom prst="rect">
            <a:avLst/>
          </a:prstGeom>
        </p:spPr>
      </p:pic>
      <p:pic>
        <p:nvPicPr>
          <p:cNvPr id="4" name="图片 3" descr="屏幕剪辑"/>
          <p:cNvPicPr>
            <a:picLocks noChangeAspect="1"/>
          </p:cNvPicPr>
          <p:nvPr/>
        </p:nvPicPr>
        <p:blipFill rotWithShape="1">
          <a:blip r:embed="rId5">
            <a:extLst>
              <a:ext uri="{28A0092B-C50C-407E-A947-70E740481C1C}">
                <a14:useLocalDpi xmlns:a14="http://schemas.microsoft.com/office/drawing/2010/main" val="0"/>
              </a:ext>
            </a:extLst>
          </a:blip>
          <a:srcRect l="11421" t="3824" r="9031"/>
          <a:stretch/>
        </p:blipFill>
        <p:spPr>
          <a:xfrm>
            <a:off x="8313820" y="1042737"/>
            <a:ext cx="3256547" cy="4772060"/>
          </a:xfrm>
          <a:prstGeom prst="rect">
            <a:avLst/>
          </a:prstGeom>
        </p:spPr>
      </p:pic>
    </p:spTree>
    <p:extLst>
      <p:ext uri="{BB962C8B-B14F-4D97-AF65-F5344CB8AC3E}">
        <p14:creationId xmlns:p14="http://schemas.microsoft.com/office/powerpoint/2010/main" val="358877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基线方法</a:t>
            </a:r>
            <a:endParaRPr lang="en-US" altLang="zh-CN" sz="3200" dirty="0">
              <a:latin typeface="Times New Roman" panose="02020603050405020304" pitchFamily="18" charset="0"/>
              <a:cs typeface="Times New Roman" panose="02020603050405020304" pitchFamily="18" charset="0"/>
            </a:endParaRP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8"/>
            <a:ext cx="9984343" cy="1975167"/>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en-US" altLang="zh-CN" dirty="0" err="1">
                <a:ea typeface="黑体" panose="02010609060101010101" pitchFamily="49" charset="-122"/>
              </a:rPr>
              <a:t>TransFusion</a:t>
            </a:r>
            <a:endParaRPr lang="en-US" altLang="zh-CN"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体素化</a:t>
            </a:r>
            <a:endParaRPr lang="en-US" altLang="zh-CN" sz="2000"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三维稀疏卷积</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DETR</a:t>
            </a:r>
            <a:r>
              <a:rPr lang="zh-CN" altLang="en-US" sz="2000" dirty="0">
                <a:ea typeface="黑体" panose="02010609060101010101" pitchFamily="49" charset="-122"/>
              </a:rPr>
              <a:t>解码</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Spatially modulated cross attention (SMCA)</a:t>
            </a:r>
          </a:p>
          <a:p>
            <a:pPr lvl="1" algn="just">
              <a:buFont typeface="Wingdings" panose="05000000000000000000" pitchFamily="2" charset="2"/>
              <a:buChar char="Ø"/>
            </a:pPr>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8</a:t>
            </a:fld>
            <a:endParaRPr lang="zh-HK" altLang="en-US" dirty="0">
              <a:solidFill>
                <a:schemeClr val="bg1"/>
              </a:solidFill>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47" y="2879557"/>
            <a:ext cx="8383774" cy="3352182"/>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510" y="840239"/>
            <a:ext cx="6158400" cy="1550949"/>
          </a:xfrm>
          <a:prstGeom prst="rect">
            <a:avLst/>
          </a:prstGeom>
        </p:spPr>
      </p:pic>
    </p:spTree>
    <p:extLst>
      <p:ext uri="{BB962C8B-B14F-4D97-AF65-F5344CB8AC3E}">
        <p14:creationId xmlns:p14="http://schemas.microsoft.com/office/powerpoint/2010/main" val="147572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基于图像</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视频的三维目标检测</a:t>
            </a:r>
            <a:endParaRPr lang="en-US" altLang="zh-CN" sz="3200" dirty="0">
              <a:latin typeface="Times New Roman" panose="02020603050405020304" pitchFamily="18" charset="0"/>
              <a:cs typeface="Times New Roman" panose="02020603050405020304" pitchFamily="18" charset="0"/>
            </a:endParaRP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9"/>
            <a:ext cx="9984343" cy="1485884"/>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en-US" altLang="zh-CN" dirty="0" err="1">
                <a:ea typeface="黑体" panose="02010609060101010101" pitchFamily="49" charset="-122"/>
              </a:rPr>
              <a:t>BEVFormer</a:t>
            </a:r>
            <a:endParaRPr lang="en-US" altLang="zh-CN"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Spatial: Multi-scale Deformable Attention Module</a:t>
            </a:r>
          </a:p>
          <a:p>
            <a:pPr lvl="1" algn="just">
              <a:buFont typeface="Wingdings" panose="05000000000000000000" pitchFamily="2" charset="2"/>
              <a:buChar char="Ø"/>
            </a:pPr>
            <a:r>
              <a:rPr lang="en-US" altLang="zh-CN" sz="2000" dirty="0">
                <a:ea typeface="黑体" panose="02010609060101010101" pitchFamily="49" charset="-122"/>
              </a:rPr>
              <a:t>Temporal: Transformer</a:t>
            </a: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9</a:t>
            </a:fld>
            <a:endParaRPr lang="zh-HK" altLang="en-US" dirty="0">
              <a:solidFill>
                <a:schemeClr val="bg1"/>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609" y="2450433"/>
            <a:ext cx="9224525" cy="3426252"/>
          </a:xfrm>
          <a:prstGeom prst="rect">
            <a:avLst/>
          </a:prstGeom>
        </p:spPr>
      </p:pic>
    </p:spTree>
    <p:extLst>
      <p:ext uri="{BB962C8B-B14F-4D97-AF65-F5344CB8AC3E}">
        <p14:creationId xmlns:p14="http://schemas.microsoft.com/office/powerpoint/2010/main" val="35430422"/>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34169</TotalTime>
  <Words>2344</Words>
  <Application>Microsoft Office PowerPoint</Application>
  <PresentationFormat>宽屏</PresentationFormat>
  <Paragraphs>326</Paragraphs>
  <Slides>25</Slides>
  <Notes>25</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新細明體</vt:lpstr>
      <vt:lpstr>等线</vt:lpstr>
      <vt:lpstr>黑体</vt:lpstr>
      <vt:lpstr>宋体</vt:lpstr>
      <vt:lpstr>微软雅黑</vt:lpstr>
      <vt:lpstr>Arial</vt:lpstr>
      <vt:lpstr>Calibri</vt:lpstr>
      <vt:lpstr>Calibri Light</vt:lpstr>
      <vt:lpstr>Cambria Math</vt:lpstr>
      <vt:lpstr>Times New Roman</vt:lpstr>
      <vt:lpstr>Wingdings</vt:lpstr>
      <vt:lpstr>回顾</vt:lpstr>
      <vt:lpstr>基于高斯过程的多模态统计基元表征学习</vt:lpstr>
      <vt:lpstr>PowerPoint 演示文稿</vt:lpstr>
      <vt:lpstr>PowerPoint 演示文稿</vt:lpstr>
      <vt:lpstr>PowerPoint 演示文稿</vt:lpstr>
      <vt:lpstr>评价指标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Semi-supervised Transfer Learning for Convolutional Neural Network based Chinese Character Recognition</dc:title>
  <dc:creator>Elenoka</dc:creator>
  <cp:lastModifiedBy>Windows 用户</cp:lastModifiedBy>
  <cp:revision>2099</cp:revision>
  <cp:lastPrinted>2022-09-23T02:10:14Z</cp:lastPrinted>
  <dcterms:created xsi:type="dcterms:W3CDTF">2017-07-10T06:15:23Z</dcterms:created>
  <dcterms:modified xsi:type="dcterms:W3CDTF">2022-09-23T06:50:00Z</dcterms:modified>
</cp:coreProperties>
</file>